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64" r:id="rId1"/>
  </p:sldMasterIdLst>
  <p:sldIdLst>
    <p:sldId id="281" r:id="rId2"/>
    <p:sldId id="320" r:id="rId3"/>
    <p:sldId id="319" r:id="rId4"/>
    <p:sldId id="311" r:id="rId5"/>
    <p:sldId id="312" r:id="rId6"/>
    <p:sldId id="285" r:id="rId7"/>
    <p:sldId id="287" r:id="rId8"/>
    <p:sldId id="313" r:id="rId9"/>
    <p:sldId id="316" r:id="rId10"/>
    <p:sldId id="315" r:id="rId11"/>
    <p:sldId id="314" r:id="rId12"/>
    <p:sldId id="317" r:id="rId13"/>
    <p:sldId id="318" r:id="rId14"/>
    <p:sldId id="30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ера" initials="В" lastIdx="2" clrIdx="0">
    <p:extLst>
      <p:ext uri="{19B8F6BF-5375-455C-9EA6-DF929625EA0E}">
        <p15:presenceInfo xmlns:p15="http://schemas.microsoft.com/office/powerpoint/2012/main" xmlns="" userId="Вер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12" autoAdjust="0"/>
    <p:restoredTop sz="95016" autoAdjust="0"/>
  </p:normalViewPr>
  <p:slideViewPr>
    <p:cSldViewPr>
      <p:cViewPr>
        <p:scale>
          <a:sx n="80" d="100"/>
          <a:sy n="80" d="100"/>
        </p:scale>
        <p:origin x="-10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F8D-4B79-4F4F-A5B6-43B847D0B243}" type="datetimeFigureOut">
              <a:rPr lang="ru-RU" smtClean="0"/>
              <a:pPr/>
              <a:t>01.01.2025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2B0-D1A0-4497-B04B-A49C42E95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F8D-4B79-4F4F-A5B6-43B847D0B243}" type="datetimeFigureOut">
              <a:rPr lang="ru-RU" smtClean="0"/>
              <a:pPr/>
              <a:t>01.01.2025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2B0-D1A0-4497-B04B-A49C42E95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F8D-4B79-4F4F-A5B6-43B847D0B243}" type="datetimeFigureOut">
              <a:rPr lang="ru-RU" smtClean="0"/>
              <a:pPr/>
              <a:t>01.01.2025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2B0-D1A0-4497-B04B-A49C42E95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F8D-4B79-4F4F-A5B6-43B847D0B243}" type="datetimeFigureOut">
              <a:rPr lang="ru-RU" smtClean="0"/>
              <a:pPr/>
              <a:t>01.01.2025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2B0-D1A0-4497-B04B-A49C42E95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F8D-4B79-4F4F-A5B6-43B847D0B243}" type="datetimeFigureOut">
              <a:rPr lang="ru-RU" smtClean="0"/>
              <a:pPr/>
              <a:t>01.01.2025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2B0-D1A0-4497-B04B-A49C42E95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F8D-4B79-4F4F-A5B6-43B847D0B243}" type="datetimeFigureOut">
              <a:rPr lang="ru-RU" smtClean="0"/>
              <a:pPr/>
              <a:t>01.01.2025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2B0-D1A0-4497-B04B-A49C42E95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F8D-4B79-4F4F-A5B6-43B847D0B243}" type="datetimeFigureOut">
              <a:rPr lang="ru-RU" smtClean="0"/>
              <a:pPr/>
              <a:t>01.01.2025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2B0-D1A0-4497-B04B-A49C42E95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F8D-4B79-4F4F-A5B6-43B847D0B243}" type="datetimeFigureOut">
              <a:rPr lang="ru-RU" smtClean="0"/>
              <a:pPr/>
              <a:t>01.01.2025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2B0-D1A0-4497-B04B-A49C42E95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F8D-4B79-4F4F-A5B6-43B847D0B243}" type="datetimeFigureOut">
              <a:rPr lang="ru-RU" smtClean="0"/>
              <a:pPr/>
              <a:t>01.01.2025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2B0-D1A0-4497-B04B-A49C42E95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F8D-4B79-4F4F-A5B6-43B847D0B243}" type="datetimeFigureOut">
              <a:rPr lang="ru-RU" smtClean="0"/>
              <a:pPr/>
              <a:t>01.01.2025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2B0-D1A0-4497-B04B-A49C42E95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F8D-4B79-4F4F-A5B6-43B847D0B243}" type="datetimeFigureOut">
              <a:rPr lang="ru-RU" smtClean="0"/>
              <a:pPr/>
              <a:t>01.01.2025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C2B0-D1A0-4497-B04B-A49C42E95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42F8D-4B79-4F4F-A5B6-43B847D0B243}" type="datetimeFigureOut">
              <a:rPr lang="ru-RU" smtClean="0"/>
              <a:pPr/>
              <a:t>01.01.2025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BC2B0-D1A0-4497-B04B-A49C42E95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556792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СОШ № 4 Невьянского городского округа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pic>
        <p:nvPicPr>
          <p:cNvPr id="4" name="Image 1"/>
          <p:cNvPicPr/>
          <p:nvPr/>
        </p:nvPicPr>
        <p:blipFill>
          <a:blip r:embed="rId2" cstate="print"/>
          <a:srcRect l="13029" t="52022" r="4498" b="34500"/>
          <a:stretch>
            <a:fillRect/>
          </a:stretch>
        </p:blipFill>
        <p:spPr>
          <a:xfrm>
            <a:off x="571472" y="2357430"/>
            <a:ext cx="8143932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669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20713"/>
            <a:ext cx="5400600" cy="777875"/>
          </a:xfrm>
        </p:spPr>
        <p:txBody>
          <a:bodyPr>
            <a:noAutofit/>
          </a:bodyPr>
          <a:lstStyle/>
          <a:p>
            <a:r>
              <a:rPr lang="ru-RU" sz="2400" i="1" kern="0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Критерии оценивания итогового собеседования по русскому языку </a:t>
            </a:r>
            <a:endParaRPr lang="ru-RU" sz="2400" i="1" dirty="0" smtClean="0">
              <a:solidFill>
                <a:schemeClr val="tx1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14338" y="1571613"/>
            <a:ext cx="8497887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endParaRPr lang="ru-RU" dirty="0" smtClean="0"/>
          </a:p>
          <a:p>
            <a:pPr algn="ctr">
              <a:defRPr/>
            </a:pPr>
            <a:r>
              <a:rPr lang="ru-RU" sz="3200" b="1" dirty="0" smtClean="0"/>
              <a:t>Задание 2. Подробный пересказ текста с включением приведенного высказывания: 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3200" dirty="0" smtClean="0"/>
              <a:t>Сохранение при пересказе микротем текста 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3200" dirty="0" smtClean="0"/>
              <a:t>Работа с высказыванием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3200" dirty="0" smtClean="0"/>
              <a:t>Способы цитирования 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3200" dirty="0" smtClean="0"/>
              <a:t>Максимальное количество баллов – </a:t>
            </a:r>
            <a:r>
              <a:rPr lang="ru-RU" sz="4000" b="1" dirty="0" smtClean="0"/>
              <a:t>4</a:t>
            </a:r>
            <a:r>
              <a:rPr lang="ru-RU" sz="3200" dirty="0" smtClean="0"/>
              <a:t> </a:t>
            </a:r>
          </a:p>
          <a:p>
            <a:pPr algn="ctr">
              <a:buFont typeface="Wingdings" pitchFamily="2" charset="2"/>
              <a:buChar char="ü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635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20713"/>
            <a:ext cx="5400600" cy="777875"/>
          </a:xfrm>
        </p:spPr>
        <p:txBody>
          <a:bodyPr>
            <a:noAutofit/>
          </a:bodyPr>
          <a:lstStyle/>
          <a:p>
            <a:pPr algn="ctr"/>
            <a:r>
              <a:rPr lang="ru-RU" sz="2400" i="1" kern="0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Критерии оценивания итогового собеседования по русскому языку </a:t>
            </a:r>
            <a:endParaRPr lang="ru-RU" sz="2400" i="1" dirty="0" smtClean="0">
              <a:solidFill>
                <a:schemeClr val="tx1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14338" y="1571612"/>
            <a:ext cx="8497887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/>
              <a:t>Задание 3  Монологическое высказывание: 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3600" dirty="0" smtClean="0"/>
              <a:t>Выполнение коммуникативной задачи в монологическом высказывании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3600" dirty="0" smtClean="0"/>
              <a:t>Логичность монологического высказывания 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3600" dirty="0" smtClean="0"/>
              <a:t>Максимальное количество баллов – </a:t>
            </a:r>
            <a:r>
              <a:rPr lang="ru-RU" sz="4800" b="1" dirty="0" smtClean="0"/>
              <a:t>3</a:t>
            </a:r>
          </a:p>
          <a:p>
            <a:pPr algn="ctr">
              <a:buFont typeface="Wingdings" pitchFamily="2" charset="2"/>
              <a:buChar char="ü"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635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20713"/>
            <a:ext cx="5400600" cy="777875"/>
          </a:xfrm>
        </p:spPr>
        <p:txBody>
          <a:bodyPr>
            <a:noAutofit/>
          </a:bodyPr>
          <a:lstStyle/>
          <a:p>
            <a:pPr algn="ctr"/>
            <a:r>
              <a:rPr lang="ru-RU" sz="2400" i="1" kern="0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Критерии оценивания итогового собеседования по русскому языку </a:t>
            </a:r>
            <a:endParaRPr lang="ru-RU" sz="2400" i="1" dirty="0" smtClean="0">
              <a:solidFill>
                <a:schemeClr val="tx1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14338" y="1571612"/>
            <a:ext cx="8497887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endParaRPr lang="ru-RU" dirty="0" smtClean="0"/>
          </a:p>
          <a:p>
            <a:pPr algn="ctr">
              <a:defRPr/>
            </a:pPr>
            <a:r>
              <a:rPr lang="ru-RU" sz="4400" b="1" dirty="0" smtClean="0"/>
              <a:t>Задание 4. Участие в диалоге: 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4400" dirty="0" smtClean="0"/>
              <a:t>Выполнение коммуникативной задачи в диалоге  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4400" dirty="0" smtClean="0"/>
              <a:t>Максимальное количество баллов – </a:t>
            </a:r>
            <a:r>
              <a:rPr lang="ru-RU" sz="4400" b="1" dirty="0" smtClean="0"/>
              <a:t>3</a:t>
            </a:r>
            <a:r>
              <a:rPr lang="ru-RU" sz="4400" dirty="0" smtClean="0"/>
              <a:t> </a:t>
            </a:r>
          </a:p>
          <a:p>
            <a:pPr algn="ctr">
              <a:buFont typeface="Wingdings" pitchFamily="2" charset="2"/>
              <a:buChar char="ü"/>
              <a:defRPr/>
            </a:pPr>
            <a:endParaRPr lang="ru-RU" sz="4400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635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20713"/>
            <a:ext cx="5400600" cy="777875"/>
          </a:xfrm>
        </p:spPr>
        <p:txBody>
          <a:bodyPr>
            <a:noAutofit/>
          </a:bodyPr>
          <a:lstStyle/>
          <a:p>
            <a:pPr algn="ctr"/>
            <a:r>
              <a:rPr lang="ru-RU" sz="2400" i="1" kern="0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Критерии оценивания итогового собеседования по русскому языку </a:t>
            </a:r>
            <a:endParaRPr lang="ru-RU" sz="2400" i="1" dirty="0" smtClean="0">
              <a:solidFill>
                <a:schemeClr val="tx1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14338" y="1571612"/>
            <a:ext cx="849788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 smtClean="0"/>
              <a:t>Грамотность речи оценивается в целом по заданиям 1-4:</a:t>
            </a:r>
          </a:p>
          <a:p>
            <a:pPr marL="457200" indent="-457200" algn="ctr">
              <a:buFont typeface="Wingdings" pitchFamily="2" charset="2"/>
              <a:buChar char="ü"/>
              <a:defRPr/>
            </a:pPr>
            <a:r>
              <a:rPr lang="ru-RU" sz="3600" dirty="0" smtClean="0"/>
              <a:t> Соблюдение орфоэпических ном;</a:t>
            </a:r>
          </a:p>
          <a:p>
            <a:pPr marL="457200" indent="-457200" algn="ctr">
              <a:buFont typeface="Wingdings" pitchFamily="2" charset="2"/>
              <a:buChar char="ü"/>
              <a:defRPr/>
            </a:pPr>
            <a:r>
              <a:rPr lang="ru-RU" sz="3600" dirty="0" smtClean="0"/>
              <a:t>Соблюдение грамматических норм;</a:t>
            </a:r>
          </a:p>
          <a:p>
            <a:pPr marL="457200" indent="-457200" algn="ctr">
              <a:buFont typeface="Wingdings" pitchFamily="2" charset="2"/>
              <a:buChar char="ü"/>
              <a:defRPr/>
            </a:pPr>
            <a:r>
              <a:rPr lang="ru-RU" sz="3600" dirty="0" smtClean="0"/>
              <a:t>Соблюдение речевых норм;</a:t>
            </a:r>
          </a:p>
          <a:p>
            <a:pPr marL="457200" indent="-457200" algn="ctr">
              <a:buFont typeface="Wingdings" pitchFamily="2" charset="2"/>
              <a:buChar char="ü"/>
              <a:defRPr/>
            </a:pPr>
            <a:r>
              <a:rPr lang="ru-RU" sz="3600" dirty="0" smtClean="0"/>
              <a:t>Фактическая точность речи </a:t>
            </a:r>
          </a:p>
          <a:p>
            <a:pPr marL="457200" indent="-457200" algn="ctr">
              <a:buFont typeface="Wingdings" pitchFamily="2" charset="2"/>
              <a:buChar char="ü"/>
              <a:defRPr/>
            </a:pPr>
            <a:r>
              <a:rPr lang="ru-RU" sz="3600" dirty="0" smtClean="0"/>
              <a:t>Максимальное количество баллов </a:t>
            </a:r>
            <a:r>
              <a:rPr lang="ru-RU" sz="4800" b="1" dirty="0" smtClean="0"/>
              <a:t>– 7 </a:t>
            </a:r>
          </a:p>
          <a:p>
            <a:pPr algn="ctr">
              <a:buFont typeface="Wingdings" pitchFamily="2" charset="2"/>
              <a:buChar char="ü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635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420888"/>
            <a:ext cx="6378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            Спасибо </a:t>
            </a:r>
            <a:endParaRPr lang="ru-RU" sz="5400" b="1" dirty="0" smtClean="0"/>
          </a:p>
          <a:p>
            <a:r>
              <a:rPr lang="ru-RU" sz="5400" b="1" dirty="0" smtClean="0"/>
              <a:t>      за </a:t>
            </a:r>
            <a:r>
              <a:rPr lang="ru-RU" sz="5400" b="1" dirty="0" smtClean="0"/>
              <a:t>внимание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40402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556792"/>
            <a:ext cx="821537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Тренировочное тестирование проводится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22 января по 11 мая 2025 года </a:t>
            </a: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ПЛАТФОРМА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vsosh.irro.ru</a:t>
            </a:r>
          </a:p>
          <a:p>
            <a:pPr algn="ctr"/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Варианты заданий доступны с 12.00 понедельника по 23.00 воскресенья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34669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556792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СОШ № 4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Невьянского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Устное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собеседование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русскому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языку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9 классе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69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57713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00043"/>
            <a:ext cx="78581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Порядок проведения итогового собеседования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dirty="0" smtClean="0"/>
              <a:t>                             Дата  проведения – </a:t>
            </a:r>
          </a:p>
          <a:p>
            <a:r>
              <a:rPr lang="ru-RU" sz="4800" b="1" dirty="0" smtClean="0"/>
              <a:t>     12 февраля 2025 года </a:t>
            </a:r>
          </a:p>
          <a:p>
            <a:endParaRPr lang="ru-RU" sz="2800" dirty="0" smtClean="0"/>
          </a:p>
          <a:p>
            <a:pPr algn="ctr"/>
            <a:r>
              <a:rPr lang="ru-RU" sz="2800" b="1" dirty="0" smtClean="0"/>
              <a:t>Начало в </a:t>
            </a:r>
            <a:r>
              <a:rPr lang="ru-RU" sz="4400" b="1" dirty="0" smtClean="0"/>
              <a:t>9.00</a:t>
            </a:r>
            <a:r>
              <a:rPr lang="ru-RU" sz="2800" b="1" dirty="0" smtClean="0"/>
              <a:t> </a:t>
            </a:r>
          </a:p>
          <a:p>
            <a:endParaRPr lang="ru-RU" sz="2800" dirty="0" smtClean="0"/>
          </a:p>
          <a:p>
            <a:pPr algn="ctr"/>
            <a:r>
              <a:rPr lang="ru-RU" sz="2800" b="1" i="1" dirty="0" smtClean="0"/>
              <a:t>ВО ВРЕМЯ ПРОВЕДЕНИЯ ИТОГОВОГО СОБЕСЕДОВАНИЯ ПРОВОДИТСЯ АУДИОЗАПИСЬ ОТВЕТОВ УЧАСТНИКОВ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39483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928670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3200" dirty="0" smtClean="0"/>
              <a:t>Продолжительность проведения итогового собеседования для каждого участника составляет </a:t>
            </a:r>
            <a:r>
              <a:rPr lang="ru-RU" sz="3200" b="1" dirty="0" smtClean="0"/>
              <a:t>15 -16 минут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</a:p>
          <a:p>
            <a:r>
              <a:rPr lang="ru-RU" sz="3200" dirty="0" smtClean="0"/>
              <a:t>Для участников итогового собеседования </a:t>
            </a:r>
            <a:r>
              <a:rPr lang="ru-RU" sz="3200" b="1" dirty="0" smtClean="0"/>
              <a:t>на основании заключения ПМПК о создании условий при проведении ГИА  </a:t>
            </a:r>
            <a:r>
              <a:rPr lang="ru-RU" sz="3200" dirty="0" smtClean="0"/>
              <a:t>продолжительность проведения итогового собеседования увеличивается на 30 минут        ( общая продолжительность составляет 45 минут)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9483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5760640" cy="777875"/>
          </a:xfrm>
        </p:spPr>
        <p:txBody>
          <a:bodyPr/>
          <a:lstStyle/>
          <a:p>
            <a:pPr marL="0" indent="0">
              <a:buNone/>
            </a:pPr>
            <a:r>
              <a:rPr lang="ru-RU" sz="3200" kern="0" dirty="0">
                <a:effectLst/>
                <a:latin typeface="Times New Roman"/>
                <a:cs typeface="Times New Roman"/>
              </a:rPr>
              <a:t>Устное собеседование</a:t>
            </a:r>
            <a:endParaRPr lang="ru-RU" sz="3200" dirty="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5288" y="1628800"/>
            <a:ext cx="864076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Хронология </a:t>
            </a:r>
            <a:r>
              <a:rPr lang="ru-RU" sz="2400" dirty="0" smtClean="0"/>
              <a:t>собеседования</a:t>
            </a:r>
            <a:r>
              <a:rPr lang="ru-RU" sz="2400" dirty="0"/>
              <a:t>:</a:t>
            </a:r>
          </a:p>
          <a:p>
            <a:pPr>
              <a:defRPr/>
            </a:pPr>
            <a:endParaRPr lang="ru-RU" sz="2400" dirty="0"/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/>
              <a:t>Аудитория ожидания (участники + организатор в аудитории)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/>
              <a:t>Перемещение (</a:t>
            </a:r>
            <a:r>
              <a:rPr lang="ru-RU" sz="2400" dirty="0" smtClean="0"/>
              <a:t>участник </a:t>
            </a:r>
            <a:r>
              <a:rPr lang="ru-RU" sz="2400" dirty="0"/>
              <a:t>+ организатор вне аудитории)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/>
              <a:t>Аудитория для собеседования:</a:t>
            </a:r>
          </a:p>
          <a:p>
            <a:pPr>
              <a:defRPr/>
            </a:pPr>
            <a:r>
              <a:rPr lang="ru-RU" sz="2400" dirty="0"/>
              <a:t>      - участник собеседования;</a:t>
            </a:r>
          </a:p>
          <a:p>
            <a:pPr>
              <a:defRPr/>
            </a:pPr>
            <a:r>
              <a:rPr lang="ru-RU" sz="2400" dirty="0"/>
              <a:t>      - экзаменатор-собеседник (не учитель русского языка);</a:t>
            </a:r>
          </a:p>
          <a:p>
            <a:pPr>
              <a:defRPr/>
            </a:pPr>
            <a:r>
              <a:rPr lang="ru-RU" sz="2400" dirty="0"/>
              <a:t>      - экзаменатор-эксперт (только учитель русского языка</a:t>
            </a:r>
            <a:r>
              <a:rPr lang="ru-RU" sz="2400" dirty="0" smtClean="0"/>
              <a:t>).</a:t>
            </a:r>
            <a:endParaRPr lang="ru-RU" sz="2400" dirty="0"/>
          </a:p>
          <a:p>
            <a:pPr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4967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20713"/>
            <a:ext cx="5400600" cy="777875"/>
          </a:xfrm>
        </p:spPr>
        <p:txBody>
          <a:bodyPr/>
          <a:lstStyle/>
          <a:p>
            <a:r>
              <a:rPr lang="ru-RU" sz="3200" kern="0" dirty="0">
                <a:effectLst/>
                <a:latin typeface="Times New Roman"/>
                <a:cs typeface="Times New Roman"/>
              </a:rPr>
              <a:t>Устное собеседование</a:t>
            </a:r>
            <a:endParaRPr lang="ru-RU" sz="3200" dirty="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14338" y="2276475"/>
            <a:ext cx="849788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Экзаменационные материалы:</a:t>
            </a:r>
          </a:p>
          <a:p>
            <a:pPr algn="ctr">
              <a:defRPr/>
            </a:pPr>
            <a:endParaRPr lang="ru-RU" sz="2400" dirty="0"/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/>
              <a:t>Материалы для участника (индивидуальный пакет КИМ</a:t>
            </a:r>
            <a:r>
              <a:rPr lang="ru-RU" sz="2400" dirty="0" smtClean="0"/>
              <a:t>).</a:t>
            </a:r>
            <a:endParaRPr lang="ru-RU" sz="2400" dirty="0"/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/>
              <a:t>Материалы для экзаменатора-собеседника (карточки по каждой теме беседы</a:t>
            </a:r>
            <a:r>
              <a:rPr lang="ru-RU" sz="2400" dirty="0" smtClean="0"/>
              <a:t>).</a:t>
            </a:r>
            <a:endParaRPr lang="ru-RU" sz="2400" dirty="0"/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/>
              <a:t>Материалы для экзаменатора-эксперта (протоколы, бланки</a:t>
            </a:r>
            <a:r>
              <a:rPr lang="ru-RU" sz="2400" dirty="0" smtClean="0"/>
              <a:t>).</a:t>
            </a:r>
            <a:endParaRPr lang="ru-RU" sz="2400" dirty="0"/>
          </a:p>
          <a:p>
            <a:pPr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8635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20713"/>
            <a:ext cx="6168178" cy="777875"/>
          </a:xfrm>
        </p:spPr>
        <p:txBody>
          <a:bodyPr>
            <a:noAutofit/>
          </a:bodyPr>
          <a:lstStyle/>
          <a:p>
            <a:r>
              <a:rPr lang="ru-RU" sz="2400" i="1" kern="0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Критерии оценивания итогового собеседования по русскому языку </a:t>
            </a:r>
            <a:endParaRPr lang="ru-RU" sz="2400" i="1" dirty="0" smtClean="0">
              <a:solidFill>
                <a:schemeClr val="tx1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14338" y="1571612"/>
            <a:ext cx="849788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 smtClean="0"/>
              <a:t>Общее количество баллов за выполнение всей работы </a:t>
            </a:r>
            <a:r>
              <a:rPr lang="ru-RU" sz="3600" b="1" dirty="0" smtClean="0"/>
              <a:t>– 20 .</a:t>
            </a:r>
          </a:p>
          <a:p>
            <a:pPr algn="ctr">
              <a:defRPr/>
            </a:pPr>
            <a:endParaRPr lang="ru-RU" sz="3600" b="1" dirty="0" smtClean="0"/>
          </a:p>
          <a:p>
            <a:pPr algn="ctr">
              <a:defRPr/>
            </a:pPr>
            <a:r>
              <a:rPr lang="ru-RU" sz="3600" dirty="0" smtClean="0"/>
              <a:t>Участник итогового собеседования получает </a:t>
            </a:r>
            <a:r>
              <a:rPr lang="ru-RU" sz="3600" b="1" dirty="0" smtClean="0"/>
              <a:t>«Зачет»  </a:t>
            </a:r>
            <a:r>
              <a:rPr lang="ru-RU" sz="3600" dirty="0" smtClean="0"/>
              <a:t>в случае, если за выполнение всей работы он набрал</a:t>
            </a:r>
            <a:r>
              <a:rPr lang="ru-RU" sz="3600" b="1" dirty="0" smtClean="0"/>
              <a:t> 10 и более баллов.</a:t>
            </a:r>
          </a:p>
          <a:p>
            <a:pPr algn="ctr">
              <a:defRPr/>
            </a:pPr>
            <a:endParaRPr lang="ru-RU" b="1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635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20713"/>
            <a:ext cx="6168178" cy="777875"/>
          </a:xfrm>
        </p:spPr>
        <p:txBody>
          <a:bodyPr>
            <a:noAutofit/>
          </a:bodyPr>
          <a:lstStyle/>
          <a:p>
            <a:r>
              <a:rPr lang="ru-RU" sz="2400" i="1" kern="0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Критерии оценивания итогового собеседования по русскому языку </a:t>
            </a:r>
            <a:endParaRPr lang="ru-RU" sz="2400" i="1" dirty="0" smtClean="0">
              <a:solidFill>
                <a:schemeClr val="tx1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14338" y="1571613"/>
            <a:ext cx="8497887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/>
          </a:p>
          <a:p>
            <a:pPr algn="ctr">
              <a:defRPr/>
            </a:pPr>
            <a:r>
              <a:rPr lang="ru-RU" sz="4400" b="1" dirty="0" smtClean="0"/>
              <a:t>Задание 1 Чтение текста вслух: 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4400" dirty="0" smtClean="0"/>
              <a:t>Интонация 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4400" dirty="0" smtClean="0"/>
              <a:t>Темп чтения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4400" dirty="0" smtClean="0"/>
              <a:t>Отсутствие искажения  слов 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4400" dirty="0" smtClean="0"/>
              <a:t>Максимальное количество баллов – </a:t>
            </a:r>
            <a:r>
              <a:rPr lang="ru-RU" sz="4400" b="1" dirty="0" smtClean="0"/>
              <a:t>3</a:t>
            </a:r>
          </a:p>
          <a:p>
            <a:pPr algn="ctr">
              <a:buFont typeface="Wingdings" pitchFamily="2" charset="2"/>
              <a:buChar char="ü"/>
              <a:defRPr/>
            </a:pPr>
            <a:endParaRPr lang="ru-RU" sz="4400" dirty="0" smtClean="0"/>
          </a:p>
          <a:p>
            <a:pPr>
              <a:defRPr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08635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rgbClr val="FBD5B5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386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Устное собеседование</vt:lpstr>
      <vt:lpstr>Устное собеседование</vt:lpstr>
      <vt:lpstr>Критерии оценивания итогового собеседования по русскому языку </vt:lpstr>
      <vt:lpstr>Критерии оценивания итогового собеседования по русскому языку </vt:lpstr>
      <vt:lpstr>Критерии оценивания итогового собеседования по русскому языку </vt:lpstr>
      <vt:lpstr>Критерии оценивания итогового собеседования по русскому языку </vt:lpstr>
      <vt:lpstr>Критерии оценивания итогового собеседования по русскому языку </vt:lpstr>
      <vt:lpstr>Критерии оценивания итогового собеседования по русскому языку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132</cp:revision>
  <dcterms:created xsi:type="dcterms:W3CDTF">2018-03-10T13:42:22Z</dcterms:created>
  <dcterms:modified xsi:type="dcterms:W3CDTF">2024-12-31T21:37:15Z</dcterms:modified>
</cp:coreProperties>
</file>