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9" r:id="rId2"/>
    <p:sldId id="257" r:id="rId3"/>
    <p:sldId id="260" r:id="rId4"/>
    <p:sldId id="296" r:id="rId5"/>
    <p:sldId id="262" r:id="rId6"/>
    <p:sldId id="263" r:id="rId7"/>
    <p:sldId id="264" r:id="rId8"/>
    <p:sldId id="265" r:id="rId9"/>
    <p:sldId id="297" r:id="rId10"/>
    <p:sldId id="298" r:id="rId11"/>
    <p:sldId id="291" r:id="rId12"/>
    <p:sldId id="292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4822C-0185-4769-8656-67C9A2E16DB7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6444-C2B7-4673-A2C6-C5D893493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53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6444-C2B7-4673-A2C6-C5D893493D0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70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89835" y="172592"/>
            <a:ext cx="902525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C2B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C2B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C2B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C2B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143"/>
            <a:ext cx="12192000" cy="6849109"/>
          </a:xfrm>
          <a:custGeom>
            <a:avLst/>
            <a:gdLst/>
            <a:ahLst/>
            <a:cxnLst/>
            <a:rect l="l" t="t" r="r" b="b"/>
            <a:pathLst>
              <a:path w="12192000" h="6849109">
                <a:moveTo>
                  <a:pt x="12192000" y="0"/>
                </a:moveTo>
                <a:lnTo>
                  <a:pt x="0" y="0"/>
                </a:lnTo>
                <a:lnTo>
                  <a:pt x="0" y="6848856"/>
                </a:lnTo>
                <a:lnTo>
                  <a:pt x="12192000" y="6848856"/>
                </a:lnTo>
                <a:lnTo>
                  <a:pt x="12192000" y="0"/>
                </a:lnTo>
                <a:close/>
              </a:path>
            </a:pathLst>
          </a:custGeom>
          <a:solidFill>
            <a:srgbClr val="EF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01348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3D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05745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0A7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49234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9ED3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510142" y="6790945"/>
            <a:ext cx="1678939" cy="67310"/>
          </a:xfrm>
          <a:custGeom>
            <a:avLst/>
            <a:gdLst/>
            <a:ahLst/>
            <a:cxnLst/>
            <a:rect l="l" t="t" r="r" b="b"/>
            <a:pathLst>
              <a:path w="1678940" h="67309">
                <a:moveTo>
                  <a:pt x="0" y="0"/>
                </a:moveTo>
                <a:lnTo>
                  <a:pt x="0" y="67053"/>
                </a:lnTo>
                <a:lnTo>
                  <a:pt x="1678521" y="67053"/>
                </a:lnTo>
                <a:lnTo>
                  <a:pt x="1678521" y="0"/>
                </a:lnTo>
                <a:lnTo>
                  <a:pt x="0" y="0"/>
                </a:lnTo>
                <a:close/>
              </a:path>
            </a:pathLst>
          </a:custGeom>
          <a:solidFill>
            <a:srgbClr val="537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253630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0D3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758027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383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6790945"/>
            <a:ext cx="1749425" cy="67310"/>
          </a:xfrm>
          <a:custGeom>
            <a:avLst/>
            <a:gdLst/>
            <a:ahLst/>
            <a:cxnLst/>
            <a:rect l="l" t="t" r="r" b="b"/>
            <a:pathLst>
              <a:path w="1749425" h="67309">
                <a:moveTo>
                  <a:pt x="0" y="0"/>
                </a:moveTo>
                <a:lnTo>
                  <a:pt x="0" y="67053"/>
                </a:lnTo>
                <a:lnTo>
                  <a:pt x="1749234" y="67053"/>
                </a:lnTo>
                <a:lnTo>
                  <a:pt x="1749234" y="0"/>
                </a:lnTo>
                <a:lnTo>
                  <a:pt x="0" y="0"/>
                </a:lnTo>
                <a:close/>
              </a:path>
            </a:pathLst>
          </a:custGeom>
          <a:solidFill>
            <a:srgbClr val="F5B0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7980" y="79883"/>
            <a:ext cx="9956038" cy="652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C2B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64553" y="1678051"/>
            <a:ext cx="5584190" cy="2221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ipi.ru/otkrytyy-bank-zadani-chitatelskoi-gramotnost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4584191" y="2404872"/>
            <a:ext cx="2886710" cy="2512060"/>
            <a:chOff x="4584191" y="2404872"/>
            <a:chExt cx="2886710" cy="2512060"/>
          </a:xfrm>
        </p:grpSpPr>
        <p:sp>
          <p:nvSpPr>
            <p:cNvPr id="18" name="object 18"/>
            <p:cNvSpPr/>
            <p:nvPr/>
          </p:nvSpPr>
          <p:spPr>
            <a:xfrm>
              <a:off x="5224271" y="2404872"/>
              <a:ext cx="1600200" cy="1207135"/>
            </a:xfrm>
            <a:custGeom>
              <a:avLst/>
              <a:gdLst/>
              <a:ahLst/>
              <a:cxnLst/>
              <a:rect l="l" t="t" r="r" b="b"/>
              <a:pathLst>
                <a:path w="1600200" h="1207135">
                  <a:moveTo>
                    <a:pt x="1600200" y="0"/>
                  </a:moveTo>
                  <a:lnTo>
                    <a:pt x="0" y="0"/>
                  </a:lnTo>
                  <a:lnTo>
                    <a:pt x="803528" y="1207008"/>
                  </a:lnTo>
                  <a:lnTo>
                    <a:pt x="16002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236463" y="3715511"/>
              <a:ext cx="1591310" cy="1201420"/>
            </a:xfrm>
            <a:custGeom>
              <a:avLst/>
              <a:gdLst/>
              <a:ahLst/>
              <a:cxnLst/>
              <a:rect l="l" t="t" r="r" b="b"/>
              <a:pathLst>
                <a:path w="1591309" h="1201420">
                  <a:moveTo>
                    <a:pt x="792226" y="0"/>
                  </a:moveTo>
                  <a:lnTo>
                    <a:pt x="0" y="1200912"/>
                  </a:lnTo>
                  <a:lnTo>
                    <a:pt x="1591056" y="1200912"/>
                  </a:lnTo>
                  <a:lnTo>
                    <a:pt x="792226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84191" y="2441448"/>
              <a:ext cx="1390015" cy="1191895"/>
            </a:xfrm>
            <a:custGeom>
              <a:avLst/>
              <a:gdLst/>
              <a:ahLst/>
              <a:cxnLst/>
              <a:rect l="l" t="t" r="r" b="b"/>
              <a:pathLst>
                <a:path w="1390014" h="1191895">
                  <a:moveTo>
                    <a:pt x="596519" y="0"/>
                  </a:moveTo>
                  <a:lnTo>
                    <a:pt x="0" y="1191768"/>
                  </a:lnTo>
                  <a:lnTo>
                    <a:pt x="1389888" y="1191768"/>
                  </a:lnTo>
                  <a:lnTo>
                    <a:pt x="596519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84191" y="3688080"/>
              <a:ext cx="1393190" cy="1201420"/>
            </a:xfrm>
            <a:custGeom>
              <a:avLst/>
              <a:gdLst/>
              <a:ahLst/>
              <a:cxnLst/>
              <a:rect l="l" t="t" r="r" b="b"/>
              <a:pathLst>
                <a:path w="1393189" h="1201420">
                  <a:moveTo>
                    <a:pt x="1392936" y="0"/>
                  </a:moveTo>
                  <a:lnTo>
                    <a:pt x="0" y="0"/>
                  </a:lnTo>
                  <a:lnTo>
                    <a:pt x="600710" y="1200912"/>
                  </a:lnTo>
                  <a:lnTo>
                    <a:pt x="13929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83807" y="2435352"/>
              <a:ext cx="1386840" cy="1198245"/>
            </a:xfrm>
            <a:custGeom>
              <a:avLst/>
              <a:gdLst/>
              <a:ahLst/>
              <a:cxnLst/>
              <a:rect l="l" t="t" r="r" b="b"/>
              <a:pathLst>
                <a:path w="1386840" h="1198245">
                  <a:moveTo>
                    <a:pt x="788669" y="0"/>
                  </a:moveTo>
                  <a:lnTo>
                    <a:pt x="0" y="1197864"/>
                  </a:lnTo>
                  <a:lnTo>
                    <a:pt x="1386839" y="1197864"/>
                  </a:lnTo>
                  <a:lnTo>
                    <a:pt x="78866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077711" y="3688080"/>
              <a:ext cx="1393190" cy="1195070"/>
            </a:xfrm>
            <a:custGeom>
              <a:avLst/>
              <a:gdLst/>
              <a:ahLst/>
              <a:cxnLst/>
              <a:rect l="l" t="t" r="r" b="b"/>
              <a:pathLst>
                <a:path w="1393190" h="1195070">
                  <a:moveTo>
                    <a:pt x="1392936" y="0"/>
                  </a:moveTo>
                  <a:lnTo>
                    <a:pt x="0" y="0"/>
                  </a:lnTo>
                  <a:lnTo>
                    <a:pt x="795019" y="1194816"/>
                  </a:lnTo>
                  <a:lnTo>
                    <a:pt x="139293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5234178" y="1214069"/>
            <a:ext cx="169227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Естественно-</a:t>
            </a:r>
            <a:endParaRPr sz="20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научная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грамотность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21118" y="2469642"/>
            <a:ext cx="208407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Математическая</a:t>
            </a:r>
            <a:endParaRPr sz="20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грамотность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755763" y="4031360"/>
            <a:ext cx="1659889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3020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Глобальные </a:t>
            </a:r>
            <a:r>
              <a:rPr sz="2000" b="1" spc="-25" dirty="0">
                <a:solidFill>
                  <a:srgbClr val="294690"/>
                </a:solidFill>
                <a:latin typeface="Arial"/>
                <a:cs typeface="Arial"/>
              </a:rPr>
              <a:t>компетенции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17363" y="5136260"/>
            <a:ext cx="149669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0485" marR="5080" indent="-58419">
              <a:lnSpc>
                <a:spcPct val="100000"/>
              </a:lnSpc>
              <a:spcBef>
                <a:spcPts val="90"/>
              </a:spcBef>
            </a:pPr>
            <a:r>
              <a:rPr sz="2000" b="1" spc="-20" dirty="0">
                <a:solidFill>
                  <a:srgbClr val="294690"/>
                </a:solidFill>
                <a:latin typeface="Arial"/>
                <a:cs typeface="Arial"/>
              </a:rPr>
              <a:t>Креативное </a:t>
            </a: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мышление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56129" y="4031360"/>
            <a:ext cx="1604010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Финансовая </a:t>
            </a:r>
            <a:r>
              <a:rPr sz="2000" b="1" spc="-25" dirty="0">
                <a:solidFill>
                  <a:srgbClr val="294690"/>
                </a:solidFill>
                <a:latin typeface="Arial"/>
                <a:cs typeface="Arial"/>
              </a:rPr>
              <a:t>грамотность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36622" y="2470226"/>
            <a:ext cx="175577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Читательская</a:t>
            </a:r>
            <a:endParaRPr sz="20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</a:pPr>
            <a:r>
              <a:rPr sz="2000" b="1" spc="-10" dirty="0">
                <a:solidFill>
                  <a:srgbClr val="294690"/>
                </a:solidFill>
                <a:latin typeface="Arial"/>
                <a:cs typeface="Arial"/>
              </a:rPr>
              <a:t>грамотность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961643" y="1185672"/>
            <a:ext cx="10022205" cy="4956175"/>
            <a:chOff x="961643" y="1185672"/>
            <a:chExt cx="10022205" cy="4956175"/>
          </a:xfrm>
        </p:grpSpPr>
        <p:sp>
          <p:nvSpPr>
            <p:cNvPr id="31" name="object 31"/>
            <p:cNvSpPr/>
            <p:nvPr/>
          </p:nvSpPr>
          <p:spPr>
            <a:xfrm>
              <a:off x="3078480" y="1185672"/>
              <a:ext cx="5897880" cy="4956175"/>
            </a:xfrm>
            <a:custGeom>
              <a:avLst/>
              <a:gdLst/>
              <a:ahLst/>
              <a:cxnLst/>
              <a:rect l="l" t="t" r="r" b="b"/>
              <a:pathLst>
                <a:path w="5897880" h="4956175">
                  <a:moveTo>
                    <a:pt x="2107310" y="3703574"/>
                  </a:moveTo>
                  <a:lnTo>
                    <a:pt x="1302131" y="4925009"/>
                  </a:lnTo>
                  <a:lnTo>
                    <a:pt x="1349247" y="4956048"/>
                  </a:lnTo>
                  <a:lnTo>
                    <a:pt x="2157603" y="3729735"/>
                  </a:lnTo>
                  <a:lnTo>
                    <a:pt x="2120519" y="3729735"/>
                  </a:lnTo>
                  <a:lnTo>
                    <a:pt x="2107310" y="3703574"/>
                  </a:lnTo>
                  <a:close/>
                </a:path>
                <a:path w="5897880" h="4956175">
                  <a:moveTo>
                    <a:pt x="3793871" y="3696842"/>
                  </a:moveTo>
                  <a:lnTo>
                    <a:pt x="3777361" y="3729735"/>
                  </a:lnTo>
                  <a:lnTo>
                    <a:pt x="3748024" y="3729735"/>
                  </a:lnTo>
                  <a:lnTo>
                    <a:pt x="4558284" y="4948643"/>
                  </a:lnTo>
                  <a:lnTo>
                    <a:pt x="4605147" y="4917414"/>
                  </a:lnTo>
                  <a:lnTo>
                    <a:pt x="3793871" y="3696842"/>
                  </a:lnTo>
                  <a:close/>
                </a:path>
                <a:path w="5897880" h="4956175">
                  <a:moveTo>
                    <a:pt x="1506982" y="2446147"/>
                  </a:moveTo>
                  <a:lnTo>
                    <a:pt x="0" y="2446147"/>
                  </a:lnTo>
                  <a:lnTo>
                    <a:pt x="0" y="2502535"/>
                  </a:lnTo>
                  <a:lnTo>
                    <a:pt x="1506982" y="2502535"/>
                  </a:lnTo>
                  <a:lnTo>
                    <a:pt x="1492884" y="2474341"/>
                  </a:lnTo>
                  <a:lnTo>
                    <a:pt x="1506982" y="2446147"/>
                  </a:lnTo>
                  <a:close/>
                </a:path>
                <a:path w="5897880" h="4956175">
                  <a:moveTo>
                    <a:pt x="5897880" y="2446147"/>
                  </a:moveTo>
                  <a:lnTo>
                    <a:pt x="4390898" y="2446147"/>
                  </a:lnTo>
                  <a:lnTo>
                    <a:pt x="4404995" y="2474341"/>
                  </a:lnTo>
                  <a:lnTo>
                    <a:pt x="4390898" y="2502535"/>
                  </a:lnTo>
                  <a:lnTo>
                    <a:pt x="5897880" y="2502535"/>
                  </a:lnTo>
                  <a:lnTo>
                    <a:pt x="5897880" y="2446147"/>
                  </a:lnTo>
                  <a:close/>
                </a:path>
                <a:path w="5897880" h="4956175">
                  <a:moveTo>
                    <a:pt x="1339595" y="5079"/>
                  </a:moveTo>
                  <a:lnTo>
                    <a:pt x="1292733" y="36322"/>
                  </a:lnTo>
                  <a:lnTo>
                    <a:pt x="2102611" y="1254632"/>
                  </a:lnTo>
                  <a:lnTo>
                    <a:pt x="2120519" y="1218818"/>
                  </a:lnTo>
                  <a:lnTo>
                    <a:pt x="2146554" y="1218818"/>
                  </a:lnTo>
                  <a:lnTo>
                    <a:pt x="1339595" y="5079"/>
                  </a:lnTo>
                  <a:close/>
                </a:path>
                <a:path w="5897880" h="4956175">
                  <a:moveTo>
                    <a:pt x="4548632" y="0"/>
                  </a:moveTo>
                  <a:lnTo>
                    <a:pt x="3745229" y="1218818"/>
                  </a:lnTo>
                  <a:lnTo>
                    <a:pt x="3777361" y="1218818"/>
                  </a:lnTo>
                  <a:lnTo>
                    <a:pt x="3792601" y="1249299"/>
                  </a:lnTo>
                  <a:lnTo>
                    <a:pt x="4595749" y="30987"/>
                  </a:lnTo>
                  <a:lnTo>
                    <a:pt x="4548632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61643" y="3649979"/>
              <a:ext cx="10022205" cy="20320"/>
            </a:xfrm>
            <a:custGeom>
              <a:avLst/>
              <a:gdLst/>
              <a:ahLst/>
              <a:cxnLst/>
              <a:rect l="l" t="t" r="r" b="b"/>
              <a:pathLst>
                <a:path w="10022205" h="20320">
                  <a:moveTo>
                    <a:pt x="0" y="0"/>
                  </a:moveTo>
                  <a:lnTo>
                    <a:pt x="10022205" y="19812"/>
                  </a:lnTo>
                </a:path>
              </a:pathLst>
            </a:custGeom>
            <a:ln w="51816">
              <a:solidFill>
                <a:srgbClr val="1F38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3"/>
          <a:srcRect l="30897" t="37560" r="32727" b="22566"/>
          <a:stretch/>
        </p:blipFill>
        <p:spPr bwMode="auto">
          <a:xfrm>
            <a:off x="3352800" y="990600"/>
            <a:ext cx="7696200" cy="5105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 rot="20125441">
            <a:off x="79656" y="733593"/>
            <a:ext cx="4008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Практическая работа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600008"/>
            <a:ext cx="266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Цель: сформулировать задания, ориентированные на развитие читательских умений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528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01348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3D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5745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0A7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49234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9ED3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510142" y="6790945"/>
            <a:ext cx="1678939" cy="67310"/>
          </a:xfrm>
          <a:custGeom>
            <a:avLst/>
            <a:gdLst/>
            <a:ahLst/>
            <a:cxnLst/>
            <a:rect l="l" t="t" r="r" b="b"/>
            <a:pathLst>
              <a:path w="1678940" h="67309">
                <a:moveTo>
                  <a:pt x="0" y="0"/>
                </a:moveTo>
                <a:lnTo>
                  <a:pt x="0" y="67053"/>
                </a:lnTo>
                <a:lnTo>
                  <a:pt x="1678521" y="67053"/>
                </a:lnTo>
                <a:lnTo>
                  <a:pt x="1678521" y="0"/>
                </a:lnTo>
                <a:lnTo>
                  <a:pt x="0" y="0"/>
                </a:lnTo>
                <a:close/>
              </a:path>
            </a:pathLst>
          </a:custGeom>
          <a:solidFill>
            <a:srgbClr val="537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53630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0D3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758027" y="6790945"/>
            <a:ext cx="1752600" cy="67310"/>
          </a:xfrm>
          <a:custGeom>
            <a:avLst/>
            <a:gdLst/>
            <a:ahLst/>
            <a:cxnLst/>
            <a:rect l="l" t="t" r="r" b="b"/>
            <a:pathLst>
              <a:path w="1752600" h="67309">
                <a:moveTo>
                  <a:pt x="0" y="67053"/>
                </a:moveTo>
                <a:lnTo>
                  <a:pt x="1752282" y="67053"/>
                </a:lnTo>
                <a:lnTo>
                  <a:pt x="1752282" y="0"/>
                </a:lnTo>
                <a:lnTo>
                  <a:pt x="0" y="0"/>
                </a:lnTo>
                <a:lnTo>
                  <a:pt x="0" y="67053"/>
                </a:lnTo>
                <a:close/>
              </a:path>
            </a:pathLst>
          </a:custGeom>
          <a:solidFill>
            <a:srgbClr val="4383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790945"/>
            <a:ext cx="1749425" cy="67310"/>
          </a:xfrm>
          <a:custGeom>
            <a:avLst/>
            <a:gdLst/>
            <a:ahLst/>
            <a:cxnLst/>
            <a:rect l="l" t="t" r="r" b="b"/>
            <a:pathLst>
              <a:path w="1749425" h="67309">
                <a:moveTo>
                  <a:pt x="0" y="0"/>
                </a:moveTo>
                <a:lnTo>
                  <a:pt x="0" y="67053"/>
                </a:lnTo>
                <a:lnTo>
                  <a:pt x="1749234" y="67053"/>
                </a:lnTo>
                <a:lnTo>
                  <a:pt x="1749234" y="0"/>
                </a:lnTo>
                <a:lnTo>
                  <a:pt x="0" y="0"/>
                </a:lnTo>
                <a:close/>
              </a:path>
            </a:pathLst>
          </a:custGeom>
          <a:solidFill>
            <a:srgbClr val="F5B0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077339" y="183641"/>
            <a:ext cx="948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ВЫВОДЫ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7469" y="1692402"/>
            <a:ext cx="11511915" cy="27930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299085" algn="l"/>
              </a:tabLst>
            </a:pPr>
            <a:r>
              <a:rPr sz="1800" spc="-20" dirty="0">
                <a:latin typeface="Calibri"/>
                <a:cs typeface="Calibri"/>
              </a:rPr>
              <a:t>Необходимо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возможно</a:t>
            </a:r>
            <a:r>
              <a:rPr sz="1800" spc="3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формировать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читательские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умения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каждом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 smtClean="0">
                <a:latin typeface="Calibri"/>
                <a:cs typeface="Calibri"/>
              </a:rPr>
              <a:t>уроке</a:t>
            </a:r>
            <a:r>
              <a:rPr lang="ru-RU" sz="1800" dirty="0" smtClean="0">
                <a:latin typeface="Calibri"/>
                <a:cs typeface="Calibri"/>
              </a:rPr>
              <a:t> любой предметной области</a:t>
            </a:r>
            <a:r>
              <a:rPr sz="1800" spc="-4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через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организацию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работы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10" dirty="0">
                <a:latin typeface="Calibri"/>
                <a:cs typeface="Calibri"/>
              </a:rPr>
              <a:t> документами,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картами,</a:t>
            </a:r>
            <a:r>
              <a:rPr sz="1800" spc="-10" dirty="0">
                <a:latin typeface="Calibri"/>
                <a:cs typeface="Calibri"/>
              </a:rPr>
              <a:t> иллюстрациями,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таблицами,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диаграммами,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текстом учебника.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Проверить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сформированность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читательских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умений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можно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только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помощью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заданий,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которые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предполагают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исключительно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работу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текстом,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картой,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иллюстрацией,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таблицей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диаграммой,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требуют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привлечения контекстных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знаний.</a:t>
            </a:r>
            <a:endParaRPr sz="1800" dirty="0">
              <a:latin typeface="Calibri"/>
              <a:cs typeface="Calibri"/>
            </a:endParaRPr>
          </a:p>
          <a:p>
            <a:pPr marL="12700" marR="5080" indent="286385">
              <a:lnSpc>
                <a:spcPct val="100000"/>
              </a:lnSpc>
              <a:spcBef>
                <a:spcPts val="2160"/>
              </a:spcBef>
              <a:buFont typeface="Wingdings"/>
              <a:buChar char=""/>
              <a:tabLst>
                <a:tab pos="299085" algn="l"/>
              </a:tabLst>
            </a:pPr>
            <a:r>
              <a:rPr sz="1800" spc="-35" dirty="0" smtClean="0">
                <a:latin typeface="Calibri"/>
                <a:cs typeface="Calibri"/>
              </a:rPr>
              <a:t>Только</a:t>
            </a:r>
            <a:r>
              <a:rPr sz="1800" spc="-60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систематическая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работа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уроках,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также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во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внеурочной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может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привести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достижению </a:t>
            </a:r>
            <a:r>
              <a:rPr sz="1800" spc="-20" dirty="0">
                <a:latin typeface="Calibri"/>
                <a:cs typeface="Calibri"/>
              </a:rPr>
              <a:t>результатов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формированию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читательской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грамотности.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Вклад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lang="ru-RU" sz="1800" spc="-50" dirty="0" smtClean="0">
                <a:latin typeface="Calibri"/>
                <a:cs typeface="Calibri"/>
              </a:rPr>
              <a:t> учителей каждого </a:t>
            </a:r>
            <a:r>
              <a:rPr sz="1800" dirty="0" smtClean="0">
                <a:latin typeface="Calibri"/>
                <a:cs typeface="Calibri"/>
              </a:rPr>
              <a:t>предмета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dirty="0" smtClean="0">
                <a:latin typeface="Calibri"/>
                <a:cs typeface="Calibri"/>
              </a:rPr>
              <a:t>в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эту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значителен.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Прямоугольник 13"/>
          <p:cNvSpPr/>
          <p:nvPr/>
        </p:nvSpPr>
        <p:spPr>
          <a:xfrm>
            <a:off x="903730" y="1524000"/>
            <a:ext cx="96118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Открытый банк заданий для оценки читательской грамотности (V-IX классы)</a:t>
            </a:r>
            <a:endParaRPr lang="ru-RU" dirty="0" smtClean="0"/>
          </a:p>
          <a:p>
            <a:r>
              <a:rPr lang="en-US" dirty="0" smtClean="0">
                <a:hlinkClick r:id="rId2"/>
              </a:rPr>
              <a:t>https://fipi.ru/otkrytyy-bank-zadani-chitatelskoi-gramotnosti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133600" y="4876800"/>
            <a:ext cx="7893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743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 следующей консультации подготовить </a:t>
            </a:r>
            <a:r>
              <a:rPr lang="ru-RU" sz="2800" b="1" dirty="0" smtClean="0"/>
              <a:t>виды заданий</a:t>
            </a:r>
            <a:r>
              <a:rPr lang="ru-RU" sz="2800" dirty="0" smtClean="0"/>
              <a:t> к текстам по вашему предмету для формирования читательской грамотности (</a:t>
            </a:r>
            <a:r>
              <a:rPr lang="ru-RU" sz="2800" b="1" dirty="0" smtClean="0"/>
              <a:t>текст- задание- вид чтения –умение</a:t>
            </a:r>
            <a:r>
              <a:rPr lang="ru-RU" sz="2800" dirty="0" smtClean="0"/>
              <a:t>)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8160" y="2761423"/>
            <a:ext cx="11142345" cy="1439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28750">
              <a:lnSpc>
                <a:spcPct val="107200"/>
              </a:lnSpc>
              <a:spcBef>
                <a:spcPts val="100"/>
              </a:spcBef>
            </a:pP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«Читать</a:t>
            </a:r>
            <a:r>
              <a:rPr sz="2800" b="1" spc="-7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–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это</a:t>
            </a:r>
            <a:r>
              <a:rPr sz="28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еще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ничего</a:t>
            </a:r>
            <a:r>
              <a:rPr sz="2800" b="1" spc="-6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не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значит,</a:t>
            </a:r>
            <a:r>
              <a:rPr sz="28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что</a:t>
            </a:r>
            <a:r>
              <a:rPr sz="2800" b="1" spc="-6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читать</a:t>
            </a:r>
            <a:r>
              <a:rPr sz="2800" b="1" spc="-8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как</a:t>
            </a:r>
            <a:r>
              <a:rPr sz="2800" b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99"/>
                </a:solidFill>
                <a:latin typeface="Calibri"/>
                <a:cs typeface="Calibri"/>
              </a:rPr>
              <a:t>понимать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прочитанное</a:t>
            </a:r>
            <a:r>
              <a:rPr sz="28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–</a:t>
            </a:r>
            <a:r>
              <a:rPr sz="28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вот</a:t>
            </a:r>
            <a:r>
              <a:rPr sz="2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в</a:t>
            </a:r>
            <a:r>
              <a:rPr sz="2800" b="1" spc="-3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99"/>
                </a:solidFill>
                <a:latin typeface="Calibri"/>
                <a:cs typeface="Calibri"/>
              </a:rPr>
              <a:t>чем</a:t>
            </a:r>
            <a:r>
              <a:rPr sz="2800" b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99"/>
                </a:solidFill>
                <a:latin typeface="Calibri"/>
                <a:cs typeface="Calibri"/>
              </a:rPr>
              <a:t>главное»</a:t>
            </a:r>
            <a:endParaRPr sz="2800" dirty="0">
              <a:latin typeface="Calibri"/>
              <a:cs typeface="Calibri"/>
            </a:endParaRPr>
          </a:p>
          <a:p>
            <a:pPr marL="9112885">
              <a:lnSpc>
                <a:spcPct val="100000"/>
              </a:lnSpc>
              <a:spcBef>
                <a:spcPts val="1045"/>
              </a:spcBef>
            </a:pPr>
            <a:r>
              <a:rPr sz="2400" b="1" dirty="0">
                <a:solidFill>
                  <a:srgbClr val="000099"/>
                </a:solidFill>
                <a:latin typeface="Calibri"/>
                <a:cs typeface="Calibri"/>
              </a:rPr>
              <a:t>К.</a:t>
            </a:r>
            <a:r>
              <a:rPr sz="2400" b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99"/>
                </a:solidFill>
                <a:latin typeface="Calibri"/>
                <a:cs typeface="Calibri"/>
              </a:rPr>
              <a:t>Д.</a:t>
            </a:r>
            <a:r>
              <a:rPr sz="2400" b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0099"/>
                </a:solidFill>
                <a:latin typeface="Calibri"/>
                <a:cs typeface="Calibri"/>
              </a:rPr>
              <a:t>Ушинский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0783" y="3736847"/>
            <a:ext cx="2253297" cy="2346960"/>
          </a:xfrm>
          <a:prstGeom prst="rect">
            <a:avLst/>
          </a:prstGeom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763088" y="662052"/>
            <a:ext cx="10276512" cy="2156039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Читательская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 –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формирования функциональной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грамотности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967" y="1778298"/>
            <a:ext cx="3213465" cy="223777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21944" y="1657045"/>
            <a:ext cx="11377295" cy="3910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69310" algn="l"/>
              </a:tabLst>
            </a:pPr>
            <a:r>
              <a:rPr sz="2400" b="1" spc="-35" dirty="0">
                <a:solidFill>
                  <a:srgbClr val="C00000"/>
                </a:solidFill>
                <a:latin typeface="Calibri"/>
                <a:cs typeface="Calibri"/>
              </a:rPr>
              <a:t>ЧИТАТЕЛЬСКИЕ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УМЕНИЯ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	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базовые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при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формировании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функциональной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грамотности.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30"/>
              </a:spcBef>
            </a:pPr>
            <a:endParaRPr sz="2400" dirty="0">
              <a:latin typeface="Calibri"/>
              <a:cs typeface="Calibri"/>
            </a:endParaRPr>
          </a:p>
          <a:p>
            <a:pPr marL="365125" indent="-243204">
              <a:lnSpc>
                <a:spcPct val="100000"/>
              </a:lnSpc>
              <a:buSzPct val="95833"/>
              <a:buFont typeface="Wingdings"/>
              <a:buChar char=""/>
              <a:tabLst>
                <a:tab pos="365125" algn="l"/>
              </a:tabLst>
            </a:pPr>
            <a:r>
              <a:rPr sz="2400" spc="-10" dirty="0">
                <a:latin typeface="Calibri"/>
                <a:cs typeface="Calibri"/>
              </a:rPr>
              <a:t>Умение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читать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понимать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текст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,</a:t>
            </a:r>
            <a:endParaRPr sz="2400" dirty="0">
              <a:latin typeface="Calibri"/>
              <a:cs typeface="Calibri"/>
            </a:endParaRPr>
          </a:p>
          <a:p>
            <a:pPr marL="431800" indent="-307340">
              <a:lnSpc>
                <a:spcPct val="100000"/>
              </a:lnSpc>
              <a:buSzPct val="95833"/>
              <a:buFont typeface="Wingdings"/>
              <a:buChar char=""/>
              <a:tabLst>
                <a:tab pos="431800" algn="l"/>
              </a:tabLst>
            </a:pPr>
            <a:r>
              <a:rPr sz="2400" dirty="0">
                <a:latin typeface="Calibri"/>
                <a:cs typeface="Calibri"/>
              </a:rPr>
              <a:t>воспринимать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тему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идею,</a:t>
            </a:r>
            <a:endParaRPr sz="2400" dirty="0">
              <a:latin typeface="Calibri"/>
              <a:cs typeface="Calibri"/>
            </a:endParaRPr>
          </a:p>
          <a:p>
            <a:pPr marL="124460" marR="643890" indent="-2540">
              <a:lnSpc>
                <a:spcPct val="100000"/>
              </a:lnSpc>
              <a:spcBef>
                <a:spcPts val="5"/>
              </a:spcBef>
              <a:buSzPct val="95833"/>
              <a:buFont typeface="Wingdings"/>
              <a:buChar char=""/>
              <a:tabLst>
                <a:tab pos="365125" algn="l"/>
                <a:tab pos="6477635" algn="l"/>
              </a:tabLst>
            </a:pPr>
            <a:r>
              <a:rPr sz="2400" dirty="0">
                <a:latin typeface="Calibri"/>
                <a:cs typeface="Calibri"/>
              </a:rPr>
              <a:t>	способность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выстраивать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собственные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тексты</a:t>
            </a:r>
            <a:r>
              <a:rPr sz="2400" dirty="0">
                <a:latin typeface="Calibri"/>
                <a:cs typeface="Calibri"/>
              </a:rPr>
              <a:t>	(высказывания,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суждения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тп)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– </a:t>
            </a:r>
            <a:r>
              <a:rPr sz="2400" dirty="0">
                <a:latin typeface="Calibri"/>
                <a:cs typeface="Calibri"/>
              </a:rPr>
              <a:t>это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важные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для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каждого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коммуникативные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умения.</a:t>
            </a:r>
            <a:endParaRPr sz="2400" dirty="0">
              <a:latin typeface="Calibri"/>
              <a:cs typeface="Calibri"/>
            </a:endParaRPr>
          </a:p>
          <a:p>
            <a:pPr marL="124460" marR="105156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К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этим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умениям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относятся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 err="1" smtClean="0">
                <a:latin typeface="Calibri"/>
                <a:cs typeface="Calibri"/>
              </a:rPr>
              <a:t>также</a:t>
            </a:r>
            <a:r>
              <a:rPr sz="2400" spc="-40" dirty="0" smtClean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владение</a:t>
            </a:r>
            <a:r>
              <a:rPr sz="2400" b="1" i="1" spc="-90" dirty="0">
                <a:latin typeface="Calibri"/>
                <a:cs typeface="Calibri"/>
              </a:rPr>
              <a:t> </a:t>
            </a:r>
            <a:r>
              <a:rPr sz="2400" b="1" i="1" spc="-10" dirty="0">
                <a:latin typeface="Calibri"/>
                <a:cs typeface="Calibri"/>
              </a:rPr>
              <a:t>различными</a:t>
            </a:r>
            <a:r>
              <a:rPr sz="2400" b="1" i="1" spc="-8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способами</a:t>
            </a:r>
            <a:r>
              <a:rPr sz="2400" b="1" i="1" spc="-50" dirty="0">
                <a:latin typeface="Calibri"/>
                <a:cs typeface="Calibri"/>
              </a:rPr>
              <a:t> </a:t>
            </a:r>
            <a:r>
              <a:rPr sz="2400" b="1" i="1" spc="-10" dirty="0">
                <a:latin typeface="Calibri"/>
                <a:cs typeface="Calibri"/>
              </a:rPr>
              <a:t>освоения </a:t>
            </a:r>
            <a:r>
              <a:rPr sz="2400" b="1" i="1" dirty="0">
                <a:latin typeface="Calibri"/>
                <a:cs typeface="Calibri"/>
              </a:rPr>
              <a:t>содержания</a:t>
            </a:r>
            <a:r>
              <a:rPr sz="2400" b="1" i="1" spc="-75" dirty="0">
                <a:latin typeface="Calibri"/>
                <a:cs typeface="Calibri"/>
              </a:rPr>
              <a:t> </a:t>
            </a:r>
            <a:r>
              <a:rPr sz="2400" b="1" i="1" spc="-10" dirty="0">
                <a:latin typeface="Calibri"/>
                <a:cs typeface="Calibri"/>
              </a:rPr>
              <a:t>текста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4460" marR="1528445" indent="6667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составление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вопросов,</a:t>
            </a:r>
            <a:r>
              <a:rPr sz="2400" spc="-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плана,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тезисов,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извлечение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информации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из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карты, </a:t>
            </a:r>
            <a:r>
              <a:rPr sz="2400" dirty="0">
                <a:latin typeface="Calibri"/>
                <a:cs typeface="Calibri"/>
              </a:rPr>
              <a:t>рисунка,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диаграммы</a:t>
            </a:r>
            <a:r>
              <a:rPr sz="2400" spc="-1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тп.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6186" rIns="0" bIns="0" rtlCol="0">
            <a:spAutoFit/>
          </a:bodyPr>
          <a:lstStyle/>
          <a:p>
            <a:pPr marL="937260">
              <a:lnSpc>
                <a:spcPct val="100000"/>
              </a:lnSpc>
              <a:spcBef>
                <a:spcPts val="100"/>
              </a:spcBef>
            </a:pPr>
            <a:r>
              <a:rPr spc="-35" dirty="0">
                <a:solidFill>
                  <a:srgbClr val="2E3695"/>
                </a:solidFill>
              </a:rPr>
              <a:t>ЧИТАТЕЛЬСКАЯ</a:t>
            </a:r>
            <a:r>
              <a:rPr spc="-55" dirty="0">
                <a:solidFill>
                  <a:srgbClr val="2E3695"/>
                </a:solidFill>
              </a:rPr>
              <a:t> </a:t>
            </a:r>
            <a:r>
              <a:rPr spc="-10" dirty="0">
                <a:solidFill>
                  <a:srgbClr val="2E3695"/>
                </a:solidFill>
              </a:rPr>
              <a:t>ГРАМОТНОСТЬ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33400" y="614679"/>
            <a:ext cx="5081841" cy="5418667"/>
            <a:chOff x="1599280" y="761999"/>
            <a:chExt cx="5081841" cy="5418667"/>
          </a:xfrm>
        </p:grpSpPr>
        <p:sp>
          <p:nvSpPr>
            <p:cNvPr id="4" name="Полилиния 3"/>
            <p:cNvSpPr/>
            <p:nvPr/>
          </p:nvSpPr>
          <p:spPr>
            <a:xfrm>
              <a:off x="2628825" y="3471333"/>
              <a:ext cx="675382" cy="1286933"/>
            </a:xfrm>
            <a:custGeom>
              <a:avLst/>
              <a:gdLst>
                <a:gd name="connsiteX0" fmla="*/ 0 w 675382"/>
                <a:gd name="connsiteY0" fmla="*/ 0 h 1286933"/>
                <a:gd name="connsiteX1" fmla="*/ 337691 w 675382"/>
                <a:gd name="connsiteY1" fmla="*/ 0 h 1286933"/>
                <a:gd name="connsiteX2" fmla="*/ 337691 w 675382"/>
                <a:gd name="connsiteY2" fmla="*/ 1286933 h 1286933"/>
                <a:gd name="connsiteX3" fmla="*/ 675382 w 675382"/>
                <a:gd name="connsiteY3" fmla="*/ 1286933 h 128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382" h="1286933">
                  <a:moveTo>
                    <a:pt x="0" y="0"/>
                  </a:moveTo>
                  <a:lnTo>
                    <a:pt x="337691" y="0"/>
                  </a:lnTo>
                  <a:lnTo>
                    <a:pt x="337691" y="1286933"/>
                  </a:lnTo>
                  <a:lnTo>
                    <a:pt x="675382" y="1286933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4057" tIns="607132" rIns="314056" bIns="60713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2628825" y="3425613"/>
              <a:ext cx="675382" cy="91440"/>
            </a:xfrm>
            <a:custGeom>
              <a:avLst/>
              <a:gdLst>
                <a:gd name="connsiteX0" fmla="*/ 0 w 675382"/>
                <a:gd name="connsiteY0" fmla="*/ 45720 h 91440"/>
                <a:gd name="connsiteX1" fmla="*/ 675382 w 675382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5382" h="91440">
                  <a:moveTo>
                    <a:pt x="0" y="45720"/>
                  </a:moveTo>
                  <a:lnTo>
                    <a:pt x="675382" y="4572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33507" tIns="28835" rIns="333506" bIns="28836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2628825" y="2184400"/>
              <a:ext cx="675382" cy="1286933"/>
            </a:xfrm>
            <a:custGeom>
              <a:avLst/>
              <a:gdLst>
                <a:gd name="connsiteX0" fmla="*/ 0 w 675382"/>
                <a:gd name="connsiteY0" fmla="*/ 1286933 h 1286933"/>
                <a:gd name="connsiteX1" fmla="*/ 337691 w 675382"/>
                <a:gd name="connsiteY1" fmla="*/ 1286933 h 1286933"/>
                <a:gd name="connsiteX2" fmla="*/ 337691 w 675382"/>
                <a:gd name="connsiteY2" fmla="*/ 0 h 1286933"/>
                <a:gd name="connsiteX3" fmla="*/ 675382 w 675382"/>
                <a:gd name="connsiteY3" fmla="*/ 0 h 128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382" h="1286933">
                  <a:moveTo>
                    <a:pt x="0" y="1286933"/>
                  </a:moveTo>
                  <a:lnTo>
                    <a:pt x="337691" y="1286933"/>
                  </a:lnTo>
                  <a:lnTo>
                    <a:pt x="337691" y="0"/>
                  </a:lnTo>
                  <a:lnTo>
                    <a:pt x="67538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4057" tIns="607132" rIns="314056" bIns="60713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7" name="Полилиния 6"/>
            <p:cNvSpPr/>
            <p:nvPr/>
          </p:nvSpPr>
          <p:spPr>
            <a:xfrm rot="16200000">
              <a:off x="-595281" y="2956560"/>
              <a:ext cx="5418667" cy="1029546"/>
            </a:xfrm>
            <a:custGeom>
              <a:avLst/>
              <a:gdLst>
                <a:gd name="connsiteX0" fmla="*/ 0 w 5418667"/>
                <a:gd name="connsiteY0" fmla="*/ 0 h 1029546"/>
                <a:gd name="connsiteX1" fmla="*/ 5418667 w 5418667"/>
                <a:gd name="connsiteY1" fmla="*/ 0 h 1029546"/>
                <a:gd name="connsiteX2" fmla="*/ 5418667 w 5418667"/>
                <a:gd name="connsiteY2" fmla="*/ 1029546 h 1029546"/>
                <a:gd name="connsiteX3" fmla="*/ 0 w 5418667"/>
                <a:gd name="connsiteY3" fmla="*/ 1029546 h 1029546"/>
                <a:gd name="connsiteX4" fmla="*/ 0 w 5418667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8667" h="1029546">
                  <a:moveTo>
                    <a:pt x="0" y="0"/>
                  </a:moveTo>
                  <a:lnTo>
                    <a:pt x="5418667" y="0"/>
                  </a:lnTo>
                  <a:lnTo>
                    <a:pt x="5418667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4" tIns="41275" rIns="41275" bIns="41274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6500" kern="1200" dirty="0" smtClean="0"/>
                <a:t>Виды чтения</a:t>
              </a:r>
              <a:endParaRPr lang="ru-RU" sz="65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304208" y="1669626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400" kern="1200" dirty="0" err="1" smtClean="0"/>
                <a:t>просмотрОвое</a:t>
              </a:r>
              <a:endParaRPr lang="ru-RU" sz="34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304208" y="2956560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400" kern="1200" dirty="0" smtClean="0"/>
                <a:t>ознакомительное</a:t>
              </a:r>
              <a:endParaRPr lang="ru-RU" sz="34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3304208" y="4243493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400" kern="1200" dirty="0" smtClean="0"/>
                <a:t>изучающее</a:t>
              </a:r>
              <a:endParaRPr lang="ru-RU" sz="3400" kern="1200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021177" y="754349"/>
            <a:ext cx="5029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</a:t>
            </a:r>
            <a:r>
              <a:rPr lang="ru-RU" sz="2400" b="1" dirty="0" smtClean="0"/>
              <a:t>еред читающим ставится задача </a:t>
            </a:r>
          </a:p>
          <a:p>
            <a:pPr algn="ctr"/>
            <a:r>
              <a:rPr lang="ru-RU" sz="2400" b="1" dirty="0" smtClean="0"/>
              <a:t>получить самое </a:t>
            </a:r>
            <a:r>
              <a:rPr lang="ru-RU" sz="2400" b="1" u="sng" dirty="0" smtClean="0"/>
              <a:t>общее</a:t>
            </a:r>
          </a:p>
          <a:p>
            <a:pPr algn="ctr"/>
            <a:r>
              <a:rPr lang="ru-RU" sz="2400" b="1" dirty="0" smtClean="0"/>
              <a:t>представление о содержании текста. </a:t>
            </a:r>
            <a:endParaRPr lang="ru-RU" sz="2400" b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4612" y="2512655"/>
            <a:ext cx="5373369" cy="147150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478" y="4173369"/>
            <a:ext cx="5218939" cy="142921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021177" y="2537937"/>
            <a:ext cx="52452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П</a:t>
            </a:r>
            <a:r>
              <a:rPr lang="ru-RU" dirty="0" smtClean="0">
                <a:solidFill>
                  <a:schemeClr val="bg1"/>
                </a:solidFill>
              </a:rPr>
              <a:t>еред читающим ставится задача выделить в тексте только ту его часть, которая связана с решением </a:t>
            </a:r>
            <a:r>
              <a:rPr lang="ru-RU" b="1" u="sng" dirty="0" smtClean="0">
                <a:solidFill>
                  <a:schemeClr val="bg1"/>
                </a:solidFill>
              </a:rPr>
              <a:t>конкретной задачи </a:t>
            </a:r>
            <a:r>
              <a:rPr lang="ru-RU" dirty="0" smtClean="0">
                <a:solidFill>
                  <a:schemeClr val="bg1"/>
                </a:solidFill>
              </a:rPr>
              <a:t>(найти главное в тексте, выяснить, что сообщается по интересующему вопросу)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90623" y="4287813"/>
            <a:ext cx="4067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</a:t>
            </a:r>
            <a:r>
              <a:rPr lang="ru-RU" b="1" dirty="0" smtClean="0">
                <a:solidFill>
                  <a:schemeClr val="bg1"/>
                </a:solidFill>
              </a:rPr>
              <a:t>олное и точное </a:t>
            </a:r>
            <a:r>
              <a:rPr lang="ru-RU" b="1" u="sng" dirty="0" smtClean="0">
                <a:solidFill>
                  <a:schemeClr val="bg1"/>
                </a:solidFill>
              </a:rPr>
              <a:t>понимание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содержащейся в тексте информации и адекватное ее воспроизведение.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5615241" y="1905000"/>
            <a:ext cx="40593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37664" y="4648200"/>
            <a:ext cx="40593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5220" y="3200374"/>
            <a:ext cx="603556" cy="30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93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87780" y="1866707"/>
            <a:ext cx="2293620" cy="905829"/>
          </a:xfrm>
          <a:custGeom>
            <a:avLst/>
            <a:gdLst/>
            <a:ahLst/>
            <a:cxnLst/>
            <a:rect l="l" t="t" r="r" b="b"/>
            <a:pathLst>
              <a:path w="1661160" h="603885">
                <a:moveTo>
                  <a:pt x="0" y="301751"/>
                </a:moveTo>
                <a:lnTo>
                  <a:pt x="10870" y="252813"/>
                </a:lnTo>
                <a:lnTo>
                  <a:pt x="42342" y="206386"/>
                </a:lnTo>
                <a:lnTo>
                  <a:pt x="92706" y="163092"/>
                </a:lnTo>
                <a:lnTo>
                  <a:pt x="160251" y="123553"/>
                </a:lnTo>
                <a:lnTo>
                  <a:pt x="199932" y="105386"/>
                </a:lnTo>
                <a:lnTo>
                  <a:pt x="243268" y="88392"/>
                </a:lnTo>
                <a:lnTo>
                  <a:pt x="290044" y="72646"/>
                </a:lnTo>
                <a:lnTo>
                  <a:pt x="340047" y="58228"/>
                </a:lnTo>
                <a:lnTo>
                  <a:pt x="393062" y="45216"/>
                </a:lnTo>
                <a:lnTo>
                  <a:pt x="448877" y="33686"/>
                </a:lnTo>
                <a:lnTo>
                  <a:pt x="507277" y="23717"/>
                </a:lnTo>
                <a:lnTo>
                  <a:pt x="568049" y="15386"/>
                </a:lnTo>
                <a:lnTo>
                  <a:pt x="630979" y="8771"/>
                </a:lnTo>
                <a:lnTo>
                  <a:pt x="695853" y="3950"/>
                </a:lnTo>
                <a:lnTo>
                  <a:pt x="762458" y="1000"/>
                </a:lnTo>
                <a:lnTo>
                  <a:pt x="830580" y="0"/>
                </a:lnTo>
                <a:lnTo>
                  <a:pt x="898701" y="1000"/>
                </a:lnTo>
                <a:lnTo>
                  <a:pt x="965306" y="3950"/>
                </a:lnTo>
                <a:lnTo>
                  <a:pt x="1030180" y="8771"/>
                </a:lnTo>
                <a:lnTo>
                  <a:pt x="1093110" y="15386"/>
                </a:lnTo>
                <a:lnTo>
                  <a:pt x="1153882" y="23717"/>
                </a:lnTo>
                <a:lnTo>
                  <a:pt x="1212282" y="33686"/>
                </a:lnTo>
                <a:lnTo>
                  <a:pt x="1268097" y="45216"/>
                </a:lnTo>
                <a:lnTo>
                  <a:pt x="1321112" y="58228"/>
                </a:lnTo>
                <a:lnTo>
                  <a:pt x="1371115" y="72646"/>
                </a:lnTo>
                <a:lnTo>
                  <a:pt x="1417891" y="88392"/>
                </a:lnTo>
                <a:lnTo>
                  <a:pt x="1461227" y="105386"/>
                </a:lnTo>
                <a:lnTo>
                  <a:pt x="1500908" y="123553"/>
                </a:lnTo>
                <a:lnTo>
                  <a:pt x="1536721" y="142814"/>
                </a:lnTo>
                <a:lnTo>
                  <a:pt x="1595889" y="184308"/>
                </a:lnTo>
                <a:lnTo>
                  <a:pt x="1637021" y="229246"/>
                </a:lnTo>
                <a:lnTo>
                  <a:pt x="1658406" y="277007"/>
                </a:lnTo>
                <a:lnTo>
                  <a:pt x="1661159" y="301751"/>
                </a:lnTo>
                <a:lnTo>
                  <a:pt x="1658406" y="326496"/>
                </a:lnTo>
                <a:lnTo>
                  <a:pt x="1637021" y="374257"/>
                </a:lnTo>
                <a:lnTo>
                  <a:pt x="1595889" y="419195"/>
                </a:lnTo>
                <a:lnTo>
                  <a:pt x="1536721" y="460689"/>
                </a:lnTo>
                <a:lnTo>
                  <a:pt x="1500908" y="479950"/>
                </a:lnTo>
                <a:lnTo>
                  <a:pt x="1461227" y="498117"/>
                </a:lnTo>
                <a:lnTo>
                  <a:pt x="1417891" y="515111"/>
                </a:lnTo>
                <a:lnTo>
                  <a:pt x="1371115" y="530857"/>
                </a:lnTo>
                <a:lnTo>
                  <a:pt x="1321112" y="545275"/>
                </a:lnTo>
                <a:lnTo>
                  <a:pt x="1268097" y="558287"/>
                </a:lnTo>
                <a:lnTo>
                  <a:pt x="1212282" y="569817"/>
                </a:lnTo>
                <a:lnTo>
                  <a:pt x="1153882" y="579786"/>
                </a:lnTo>
                <a:lnTo>
                  <a:pt x="1093110" y="588117"/>
                </a:lnTo>
                <a:lnTo>
                  <a:pt x="1030180" y="594732"/>
                </a:lnTo>
                <a:lnTo>
                  <a:pt x="965306" y="599553"/>
                </a:lnTo>
                <a:lnTo>
                  <a:pt x="898701" y="602503"/>
                </a:lnTo>
                <a:lnTo>
                  <a:pt x="830580" y="603503"/>
                </a:lnTo>
                <a:lnTo>
                  <a:pt x="762458" y="602503"/>
                </a:lnTo>
                <a:lnTo>
                  <a:pt x="695853" y="599553"/>
                </a:lnTo>
                <a:lnTo>
                  <a:pt x="630979" y="594732"/>
                </a:lnTo>
                <a:lnTo>
                  <a:pt x="568049" y="588117"/>
                </a:lnTo>
                <a:lnTo>
                  <a:pt x="507277" y="579786"/>
                </a:lnTo>
                <a:lnTo>
                  <a:pt x="448877" y="569817"/>
                </a:lnTo>
                <a:lnTo>
                  <a:pt x="393062" y="558287"/>
                </a:lnTo>
                <a:lnTo>
                  <a:pt x="340047" y="545275"/>
                </a:lnTo>
                <a:lnTo>
                  <a:pt x="290044" y="530857"/>
                </a:lnTo>
                <a:lnTo>
                  <a:pt x="243268" y="515111"/>
                </a:lnTo>
                <a:lnTo>
                  <a:pt x="199932" y="498117"/>
                </a:lnTo>
                <a:lnTo>
                  <a:pt x="160251" y="479950"/>
                </a:lnTo>
                <a:lnTo>
                  <a:pt x="124438" y="460689"/>
                </a:lnTo>
                <a:lnTo>
                  <a:pt x="65270" y="419195"/>
                </a:lnTo>
                <a:lnTo>
                  <a:pt x="24138" y="374257"/>
                </a:lnTo>
                <a:lnTo>
                  <a:pt x="2753" y="326496"/>
                </a:lnTo>
                <a:lnTo>
                  <a:pt x="0" y="301751"/>
                </a:lnTo>
                <a:close/>
              </a:path>
            </a:pathLst>
          </a:custGeom>
          <a:ln w="9143">
            <a:solidFill>
              <a:srgbClr val="7B7B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38516" y="1813496"/>
            <a:ext cx="2424684" cy="986346"/>
          </a:xfrm>
          <a:custGeom>
            <a:avLst/>
            <a:gdLst/>
            <a:ahLst/>
            <a:cxnLst/>
            <a:rect l="l" t="t" r="r" b="b"/>
            <a:pathLst>
              <a:path w="1658620" h="600710">
                <a:moveTo>
                  <a:pt x="0" y="300227"/>
                </a:moveTo>
                <a:lnTo>
                  <a:pt x="10852" y="251517"/>
                </a:lnTo>
                <a:lnTo>
                  <a:pt x="42269" y="205313"/>
                </a:lnTo>
                <a:lnTo>
                  <a:pt x="92545" y="162233"/>
                </a:lnTo>
                <a:lnTo>
                  <a:pt x="159971" y="122895"/>
                </a:lnTo>
                <a:lnTo>
                  <a:pt x="199581" y="104822"/>
                </a:lnTo>
                <a:lnTo>
                  <a:pt x="242839" y="87915"/>
                </a:lnTo>
                <a:lnTo>
                  <a:pt x="289531" y="72253"/>
                </a:lnTo>
                <a:lnTo>
                  <a:pt x="339443" y="57911"/>
                </a:lnTo>
                <a:lnTo>
                  <a:pt x="392362" y="44968"/>
                </a:lnTo>
                <a:lnTo>
                  <a:pt x="448074" y="33501"/>
                </a:lnTo>
                <a:lnTo>
                  <a:pt x="506366" y="23586"/>
                </a:lnTo>
                <a:lnTo>
                  <a:pt x="567025" y="15300"/>
                </a:lnTo>
                <a:lnTo>
                  <a:pt x="629837" y="8722"/>
                </a:lnTo>
                <a:lnTo>
                  <a:pt x="694588" y="3928"/>
                </a:lnTo>
                <a:lnTo>
                  <a:pt x="761065" y="994"/>
                </a:lnTo>
                <a:lnTo>
                  <a:pt x="829055" y="0"/>
                </a:lnTo>
                <a:lnTo>
                  <a:pt x="897046" y="994"/>
                </a:lnTo>
                <a:lnTo>
                  <a:pt x="963523" y="3928"/>
                </a:lnTo>
                <a:lnTo>
                  <a:pt x="1028274" y="8722"/>
                </a:lnTo>
                <a:lnTo>
                  <a:pt x="1091086" y="15300"/>
                </a:lnTo>
                <a:lnTo>
                  <a:pt x="1151745" y="23586"/>
                </a:lnTo>
                <a:lnTo>
                  <a:pt x="1210037" y="33501"/>
                </a:lnTo>
                <a:lnTo>
                  <a:pt x="1265749" y="44968"/>
                </a:lnTo>
                <a:lnTo>
                  <a:pt x="1318668" y="57911"/>
                </a:lnTo>
                <a:lnTo>
                  <a:pt x="1368580" y="72253"/>
                </a:lnTo>
                <a:lnTo>
                  <a:pt x="1415272" y="87915"/>
                </a:lnTo>
                <a:lnTo>
                  <a:pt x="1458530" y="104822"/>
                </a:lnTo>
                <a:lnTo>
                  <a:pt x="1498140" y="122895"/>
                </a:lnTo>
                <a:lnTo>
                  <a:pt x="1533890" y="142058"/>
                </a:lnTo>
                <a:lnTo>
                  <a:pt x="1592955" y="183344"/>
                </a:lnTo>
                <a:lnTo>
                  <a:pt x="1634015" y="228063"/>
                </a:lnTo>
                <a:lnTo>
                  <a:pt x="1655363" y="275597"/>
                </a:lnTo>
                <a:lnTo>
                  <a:pt x="1658111" y="300227"/>
                </a:lnTo>
                <a:lnTo>
                  <a:pt x="1655363" y="324858"/>
                </a:lnTo>
                <a:lnTo>
                  <a:pt x="1634015" y="372392"/>
                </a:lnTo>
                <a:lnTo>
                  <a:pt x="1592955" y="417111"/>
                </a:lnTo>
                <a:lnTo>
                  <a:pt x="1533890" y="458397"/>
                </a:lnTo>
                <a:lnTo>
                  <a:pt x="1498140" y="477560"/>
                </a:lnTo>
                <a:lnTo>
                  <a:pt x="1458530" y="495633"/>
                </a:lnTo>
                <a:lnTo>
                  <a:pt x="1415272" y="512540"/>
                </a:lnTo>
                <a:lnTo>
                  <a:pt x="1368580" y="528202"/>
                </a:lnTo>
                <a:lnTo>
                  <a:pt x="1318668" y="542544"/>
                </a:lnTo>
                <a:lnTo>
                  <a:pt x="1265749" y="555487"/>
                </a:lnTo>
                <a:lnTo>
                  <a:pt x="1210037" y="566954"/>
                </a:lnTo>
                <a:lnTo>
                  <a:pt x="1151745" y="576869"/>
                </a:lnTo>
                <a:lnTo>
                  <a:pt x="1091086" y="585155"/>
                </a:lnTo>
                <a:lnTo>
                  <a:pt x="1028274" y="591733"/>
                </a:lnTo>
                <a:lnTo>
                  <a:pt x="963523" y="596527"/>
                </a:lnTo>
                <a:lnTo>
                  <a:pt x="897046" y="599461"/>
                </a:lnTo>
                <a:lnTo>
                  <a:pt x="829055" y="600455"/>
                </a:lnTo>
                <a:lnTo>
                  <a:pt x="761065" y="599461"/>
                </a:lnTo>
                <a:lnTo>
                  <a:pt x="694588" y="596527"/>
                </a:lnTo>
                <a:lnTo>
                  <a:pt x="629837" y="591733"/>
                </a:lnTo>
                <a:lnTo>
                  <a:pt x="567025" y="585155"/>
                </a:lnTo>
                <a:lnTo>
                  <a:pt x="506366" y="576869"/>
                </a:lnTo>
                <a:lnTo>
                  <a:pt x="448074" y="566954"/>
                </a:lnTo>
                <a:lnTo>
                  <a:pt x="392362" y="555487"/>
                </a:lnTo>
                <a:lnTo>
                  <a:pt x="339443" y="542544"/>
                </a:lnTo>
                <a:lnTo>
                  <a:pt x="289531" y="528202"/>
                </a:lnTo>
                <a:lnTo>
                  <a:pt x="242839" y="512540"/>
                </a:lnTo>
                <a:lnTo>
                  <a:pt x="199581" y="495633"/>
                </a:lnTo>
                <a:lnTo>
                  <a:pt x="159971" y="477560"/>
                </a:lnTo>
                <a:lnTo>
                  <a:pt x="124221" y="458397"/>
                </a:lnTo>
                <a:lnTo>
                  <a:pt x="65156" y="417111"/>
                </a:lnTo>
                <a:lnTo>
                  <a:pt x="24096" y="372392"/>
                </a:lnTo>
                <a:lnTo>
                  <a:pt x="2748" y="324858"/>
                </a:lnTo>
                <a:lnTo>
                  <a:pt x="0" y="300227"/>
                </a:lnTo>
                <a:close/>
              </a:path>
            </a:pathLst>
          </a:custGeom>
          <a:ln w="9144">
            <a:solidFill>
              <a:srgbClr val="7B7B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77723" y="856615"/>
            <a:ext cx="11272520" cy="8861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315085" marR="1899285" indent="-1303020">
              <a:lnSpc>
                <a:spcPts val="3350"/>
              </a:lnSpc>
              <a:spcBef>
                <a:spcPts val="80"/>
              </a:spcBef>
              <a:tabLst>
                <a:tab pos="7792084" algn="l"/>
              </a:tabLst>
            </a:pPr>
            <a:r>
              <a:rPr sz="1800" b="1" i="1" spc="-10" dirty="0" err="1" smtClean="0">
                <a:solidFill>
                  <a:srgbClr val="171717"/>
                </a:solidFill>
                <a:latin typeface="Calibri"/>
                <a:cs typeface="Calibri"/>
              </a:rPr>
              <a:t>Читательские</a:t>
            </a:r>
            <a:r>
              <a:rPr sz="1800" b="1" i="1" spc="-25" dirty="0" smtClean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действия,</a:t>
            </a:r>
            <a:r>
              <a:rPr sz="1800" b="1" i="1" spc="-2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связанные</a:t>
            </a:r>
            <a:r>
              <a:rPr sz="1800" b="1" i="1" spc="-3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с</a:t>
            </a:r>
            <a:r>
              <a:rPr sz="1800" b="1" i="1" spc="2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Calibri"/>
                <a:cs typeface="Calibri"/>
              </a:rPr>
              <a:t>нахождением</a:t>
            </a:r>
            <a:r>
              <a:rPr sz="1800" b="1" i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b="1" i="1" spc="-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Calibri"/>
                <a:cs typeface="Calibri"/>
              </a:rPr>
              <a:t>извлечением</a:t>
            </a:r>
            <a:r>
              <a:rPr sz="1800" b="1" i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Calibri"/>
                <a:cs typeface="Calibri"/>
              </a:rPr>
              <a:t>информации</a:t>
            </a:r>
            <a:r>
              <a:rPr sz="1800" b="1" i="1" spc="-9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из</a:t>
            </a:r>
            <a:r>
              <a:rPr sz="1800" b="1" i="1" spc="-1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spc="-10" dirty="0" err="1">
                <a:solidFill>
                  <a:srgbClr val="171717"/>
                </a:solidFill>
                <a:latin typeface="Calibri"/>
                <a:cs typeface="Calibri"/>
              </a:rPr>
              <a:t>текста</a:t>
            </a:r>
            <a:r>
              <a:rPr sz="1800" b="1" i="1" spc="-1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2700" b="1" i="1" baseline="1543" dirty="0">
                <a:solidFill>
                  <a:srgbClr val="C00000"/>
                </a:solidFill>
                <a:latin typeface="Calibri"/>
                <a:cs typeface="Calibri"/>
              </a:rPr>
              <a:t>	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07732" y="2850388"/>
            <a:ext cx="4788535" cy="617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9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это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процесс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выбора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предъявления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конкретной </a:t>
            </a:r>
            <a:r>
              <a:rPr sz="1800" dirty="0">
                <a:latin typeface="Calibri"/>
                <a:cs typeface="Calibri"/>
              </a:rPr>
              <a:t>информации,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запрашиваемой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вопросе.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1068" y="2817114"/>
            <a:ext cx="539051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Чтобы</a:t>
            </a:r>
            <a:r>
              <a:rPr sz="1800" spc="-5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найти</a:t>
            </a:r>
            <a:r>
              <a:rPr sz="1800" spc="-4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в</a:t>
            </a:r>
            <a:r>
              <a:rPr sz="1800" spc="-5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тексте</a:t>
            </a:r>
            <a:r>
              <a:rPr sz="1800" spc="-1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один</a:t>
            </a:r>
            <a:r>
              <a:rPr sz="1800" spc="-7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или</a:t>
            </a:r>
            <a:r>
              <a:rPr sz="1800" spc="-5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нескольких</a:t>
            </a:r>
            <a:r>
              <a:rPr sz="1800" spc="-6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фрагментов информации,</a:t>
            </a:r>
            <a:r>
              <a:rPr sz="1800" spc="-7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необходимо</a:t>
            </a:r>
            <a:r>
              <a:rPr sz="1800" spc="-2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295648"/>
                </a:solidFill>
                <a:latin typeface="Calibri"/>
                <a:cs typeface="Calibri"/>
              </a:rPr>
              <a:t>бегло</a:t>
            </a:r>
            <a:r>
              <a:rPr sz="1800" i="1" spc="-35" dirty="0">
                <a:solidFill>
                  <a:srgbClr val="295648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295648"/>
                </a:solidFill>
                <a:latin typeface="Calibri"/>
                <a:cs typeface="Calibri"/>
              </a:rPr>
              <a:t>просмотреть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(сканировать)</a:t>
            </a:r>
            <a:r>
              <a:rPr sz="1800" spc="-4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весь</a:t>
            </a:r>
            <a:r>
              <a:rPr sz="1800" spc="-5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текст</a:t>
            </a:r>
            <a:r>
              <a:rPr sz="1800" spc="-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и</a:t>
            </a:r>
            <a:r>
              <a:rPr sz="1800" spc="-4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295648"/>
                </a:solidFill>
                <a:latin typeface="Calibri"/>
                <a:cs typeface="Calibri"/>
              </a:rPr>
              <a:t>выделить</a:t>
            </a:r>
            <a:r>
              <a:rPr sz="1800" i="1" spc="-20" dirty="0">
                <a:solidFill>
                  <a:srgbClr val="29564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ту</a:t>
            </a:r>
            <a:r>
              <a:rPr sz="1800" spc="-4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его</a:t>
            </a:r>
            <a:r>
              <a:rPr sz="1800" spc="-3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часть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(например,</a:t>
            </a:r>
            <a:r>
              <a:rPr sz="1800" spc="-5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страницу</a:t>
            </a:r>
            <a:r>
              <a:rPr sz="1800" spc="-7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в</a:t>
            </a:r>
            <a:r>
              <a:rPr sz="1800" spc="-7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сплошном</a:t>
            </a:r>
            <a:r>
              <a:rPr sz="1800" spc="-9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тексте,</a:t>
            </a:r>
            <a:r>
              <a:rPr sz="1800" spc="-5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таблицу</a:t>
            </a:r>
            <a:r>
              <a:rPr sz="1800" spc="-7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171717"/>
                </a:solidFill>
                <a:latin typeface="Calibri"/>
                <a:cs typeface="Calibri"/>
              </a:rPr>
              <a:t>или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список),</a:t>
            </a:r>
            <a:r>
              <a:rPr sz="1800" spc="-8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где</a:t>
            </a:r>
            <a:r>
              <a:rPr sz="1800" spc="-3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искомая</a:t>
            </a:r>
            <a:r>
              <a:rPr sz="1800" spc="-9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171717"/>
                </a:solidFill>
                <a:latin typeface="Calibri"/>
                <a:cs typeface="Calibri"/>
              </a:rPr>
              <a:t>информация</a:t>
            </a:r>
            <a:r>
              <a:rPr sz="1800" spc="-6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171717"/>
                </a:solidFill>
                <a:latin typeface="Calibri"/>
                <a:cs typeface="Calibri"/>
              </a:rPr>
              <a:t>содержится.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0783" y="4271517"/>
            <a:ext cx="11010265" cy="2007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545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Читательские</a:t>
            </a:r>
            <a:r>
              <a:rPr sz="1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умения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2045"/>
              </a:spcBef>
              <a:buAutoNum type="arabicPeriod"/>
              <a:tabLst>
                <a:tab pos="238125" algn="l"/>
              </a:tabLst>
            </a:pPr>
            <a:r>
              <a:rPr sz="1800" spc="-10" dirty="0">
                <a:latin typeface="Calibri"/>
                <a:cs typeface="Calibri"/>
              </a:rPr>
              <a:t>Определять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место,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где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содержится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искомая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информация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(фрагмент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гиперссылка,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ссылка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сайт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т.д.)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238125" algn="l"/>
              </a:tabLst>
            </a:pPr>
            <a:r>
              <a:rPr sz="1800" spc="-10" dirty="0">
                <a:latin typeface="Calibri"/>
                <a:cs typeface="Calibri"/>
              </a:rPr>
              <a:t>Находить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извлекать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одну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несколько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единиц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информации</a:t>
            </a:r>
            <a:endParaRPr sz="1800">
              <a:latin typeface="Calibri"/>
              <a:cs typeface="Calibri"/>
            </a:endParaRPr>
          </a:p>
          <a:p>
            <a:pPr marL="236854" indent="-224154">
              <a:lnSpc>
                <a:spcPct val="100000"/>
              </a:lnSpc>
              <a:spcBef>
                <a:spcPts val="150"/>
              </a:spcBef>
              <a:buAutoNum type="arabicPeriod"/>
              <a:tabLst>
                <a:tab pos="236854" algn="l"/>
              </a:tabLst>
            </a:pPr>
            <a:r>
              <a:rPr sz="1800" spc="-10" dirty="0">
                <a:latin typeface="Calibri"/>
                <a:cs typeface="Calibri"/>
              </a:rPr>
              <a:t>Находить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извлекать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одну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несколько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единиц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информации,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расположенных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одном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фрагменте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</a:t>
            </a:r>
            <a:endParaRPr sz="1800">
              <a:latin typeface="Calibri"/>
              <a:cs typeface="Calibri"/>
            </a:endParaRPr>
          </a:p>
          <a:p>
            <a:pPr marL="290195" indent="-27749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290195" algn="l"/>
              </a:tabLst>
            </a:pPr>
            <a:r>
              <a:rPr sz="1800" spc="-10" dirty="0">
                <a:latin typeface="Calibri"/>
                <a:cs typeface="Calibri"/>
              </a:rPr>
              <a:t>Находить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извлекать несколько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единиц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расположенных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разных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фрагментах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</a:t>
            </a:r>
            <a:endParaRPr sz="1800">
              <a:latin typeface="Calibri"/>
              <a:cs typeface="Calibri"/>
            </a:endParaRPr>
          </a:p>
          <a:p>
            <a:pPr marL="236854" indent="-224154">
              <a:lnSpc>
                <a:spcPct val="100000"/>
              </a:lnSpc>
              <a:spcBef>
                <a:spcPts val="150"/>
              </a:spcBef>
              <a:buAutoNum type="arabicPeriod"/>
              <a:tabLst>
                <a:tab pos="236854" algn="l"/>
              </a:tabLst>
            </a:pPr>
            <a:r>
              <a:rPr sz="1800" spc="-10" dirty="0">
                <a:latin typeface="Calibri"/>
                <a:cs typeface="Calibri"/>
              </a:rPr>
              <a:t>Определять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наличие/отсутствие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2775" rIns="0" bIns="0" rtlCol="0">
            <a:spAutoFit/>
          </a:bodyPr>
          <a:lstStyle/>
          <a:p>
            <a:pPr marL="920750">
              <a:lnSpc>
                <a:spcPct val="100000"/>
              </a:lnSpc>
              <a:spcBef>
                <a:spcPts val="100"/>
              </a:spcBef>
            </a:pPr>
            <a:r>
              <a:rPr spc="-35" dirty="0">
                <a:solidFill>
                  <a:srgbClr val="2E3695"/>
                </a:solidFill>
              </a:rPr>
              <a:t>ЧИТАТЕЛЬСКАЯ</a:t>
            </a:r>
            <a:r>
              <a:rPr spc="-50" dirty="0">
                <a:solidFill>
                  <a:srgbClr val="2E3695"/>
                </a:solidFill>
              </a:rPr>
              <a:t> </a:t>
            </a:r>
            <a:r>
              <a:rPr spc="-10" dirty="0">
                <a:solidFill>
                  <a:srgbClr val="2E3695"/>
                </a:solidFill>
              </a:rPr>
              <a:t>ГРАМОТНОСТЬ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54123" y="1813496"/>
            <a:ext cx="12346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spc="-30" baseline="1543" dirty="0" smtClean="0">
                <a:solidFill>
                  <a:srgbClr val="C00000"/>
                </a:solidFill>
                <a:latin typeface="Calibri"/>
                <a:cs typeface="Calibri"/>
              </a:rPr>
              <a:t>Поиск</a:t>
            </a:r>
            <a:endParaRPr lang="ru-RU" sz="4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922308" y="1989159"/>
            <a:ext cx="5240537" cy="52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15085" marR="1899285" indent="-1303020">
              <a:lnSpc>
                <a:spcPts val="3350"/>
              </a:lnSpc>
              <a:spcBef>
                <a:spcPts val="80"/>
              </a:spcBef>
              <a:tabLst>
                <a:tab pos="7792084" algn="l"/>
              </a:tabLst>
            </a:pPr>
            <a:r>
              <a:rPr lang="ru-RU" sz="1800" b="1" i="1" spc="-10" dirty="0" smtClean="0">
                <a:solidFill>
                  <a:srgbClr val="C00000"/>
                </a:solidFill>
                <a:latin typeface="Calibri"/>
                <a:cs typeface="Calibri"/>
              </a:rPr>
              <a:t>                    </a:t>
            </a:r>
            <a:r>
              <a:rPr lang="ru-RU" sz="3200" b="1" i="1" spc="-10" dirty="0" smtClean="0">
                <a:solidFill>
                  <a:srgbClr val="C00000"/>
                </a:solidFill>
                <a:latin typeface="Calibri"/>
                <a:cs typeface="Calibri"/>
              </a:rPr>
              <a:t>Извлечение</a:t>
            </a:r>
            <a:endParaRPr lang="ru-RU"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5452" y="983360"/>
            <a:ext cx="82016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" dirty="0">
                <a:solidFill>
                  <a:srgbClr val="171717"/>
                </a:solidFill>
                <a:latin typeface="Calibri"/>
                <a:cs typeface="Calibri"/>
              </a:rPr>
              <a:t>Читательские</a:t>
            </a:r>
            <a:r>
              <a:rPr sz="1800" b="1" i="1" spc="-30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действия,</a:t>
            </a:r>
            <a:r>
              <a:rPr sz="1800" b="1" i="1" spc="-3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связанные</a:t>
            </a:r>
            <a:r>
              <a:rPr sz="1800" b="1" i="1" spc="-4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71717"/>
                </a:solidFill>
                <a:latin typeface="Calibri"/>
                <a:cs typeface="Calibri"/>
              </a:rPr>
              <a:t>с</a:t>
            </a:r>
            <a:r>
              <a:rPr sz="1800" b="1" i="1" spc="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Calibri"/>
                <a:cs typeface="Calibri"/>
              </a:rPr>
              <a:t>интеграцией</a:t>
            </a:r>
            <a:r>
              <a:rPr sz="1800" b="1" i="1" spc="-6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Calibri"/>
                <a:cs typeface="Calibri"/>
              </a:rPr>
              <a:t>и</a:t>
            </a:r>
            <a:r>
              <a:rPr sz="1800" b="1" i="1" spc="-2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Calibri"/>
                <a:cs typeface="Calibri"/>
              </a:rPr>
              <a:t>интерпретацией</a:t>
            </a:r>
            <a:r>
              <a:rPr sz="1800" b="1" i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71717"/>
                </a:solidFill>
                <a:latin typeface="Calibri"/>
                <a:cs typeface="Calibri"/>
              </a:rPr>
              <a:t>текста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5452" y="1368302"/>
            <a:ext cx="5818505" cy="124587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584200">
              <a:lnSpc>
                <a:spcPct val="100000"/>
              </a:lnSpc>
              <a:spcBef>
                <a:spcPts val="840"/>
              </a:spcBef>
            </a:pPr>
            <a:r>
              <a:rPr sz="1800" b="1" spc="-25" dirty="0">
                <a:solidFill>
                  <a:srgbClr val="C00000"/>
                </a:solidFill>
                <a:latin typeface="Calibri"/>
                <a:cs typeface="Calibri"/>
              </a:rPr>
              <a:t>Толкование</a:t>
            </a:r>
            <a:r>
              <a:rPr sz="18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или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интерпретация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6900"/>
              </a:lnSpc>
              <a:spcBef>
                <a:spcPts val="545"/>
              </a:spcBef>
            </a:pPr>
            <a:r>
              <a:rPr sz="1600" spc="-10" dirty="0">
                <a:latin typeface="Calibri"/>
                <a:cs typeface="Calibri"/>
              </a:rPr>
              <a:t>предполагает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извлечение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из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текста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такой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информации,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которая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не </a:t>
            </a:r>
            <a:r>
              <a:rPr sz="1600" dirty="0">
                <a:latin typeface="Calibri"/>
                <a:cs typeface="Calibri"/>
              </a:rPr>
              <a:t>сообщается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напрямую</a:t>
            </a:r>
            <a:r>
              <a:rPr sz="1600" spc="-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(установить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скрытую</a:t>
            </a:r>
            <a:r>
              <a:rPr sz="1600" spc="-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связь,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иногда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понять подразумеваемое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сообщение,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осмыслить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подтекст)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06565" y="1448427"/>
            <a:ext cx="5156200" cy="109410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023619">
              <a:lnSpc>
                <a:spcPct val="100000"/>
              </a:lnSpc>
              <a:spcBef>
                <a:spcPts val="21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Интеграция</a:t>
            </a:r>
            <a:r>
              <a:rPr sz="1800" b="1" i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или</a:t>
            </a:r>
            <a:r>
              <a:rPr sz="18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связывание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10" dirty="0">
                <a:latin typeface="Calibri"/>
                <a:cs typeface="Calibri"/>
              </a:rPr>
              <a:t>свидетельствует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том,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что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читатель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понимает,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что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600" spc="-10" dirty="0">
                <a:latin typeface="Calibri"/>
                <a:cs typeface="Calibri"/>
              </a:rPr>
              <a:t>соединяет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элементы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текста.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Связать</a:t>
            </a:r>
            <a:r>
              <a:rPr sz="1600" spc="-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единицы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информации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dirty="0">
                <a:latin typeface="Calibri"/>
                <a:cs typeface="Calibri"/>
              </a:rPr>
              <a:t>означает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определить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их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общую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роль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тексте.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9110" y="3068192"/>
            <a:ext cx="10714990" cy="314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Читательские</a:t>
            </a:r>
            <a:r>
              <a:rPr sz="1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умения</a:t>
            </a:r>
            <a:endParaRPr sz="1800">
              <a:latin typeface="Calibri"/>
              <a:cs typeface="Calibri"/>
            </a:endParaRPr>
          </a:p>
          <a:p>
            <a:pPr marL="212725" indent="-200025">
              <a:lnSpc>
                <a:spcPct val="100000"/>
              </a:lnSpc>
              <a:spcBef>
                <a:spcPts val="1695"/>
              </a:spcBef>
              <a:buSzPct val="88888"/>
              <a:buAutoNum type="arabicPeriod"/>
              <a:tabLst>
                <a:tab pos="212725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фактологическую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информацию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(сюжет,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последовательность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событий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т.п.)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238125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смысловую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структуру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(определять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тему,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главную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мысль/идею,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назначение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текста)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238125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значение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неизвестного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слова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выражения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основе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контекста</a:t>
            </a:r>
            <a:endParaRPr sz="1800">
              <a:latin typeface="Calibri"/>
              <a:cs typeface="Calibri"/>
            </a:endParaRPr>
          </a:p>
          <a:p>
            <a:pPr marL="12700" marR="5080" indent="225425">
              <a:lnSpc>
                <a:spcPct val="106700"/>
              </a:lnSpc>
              <a:spcBef>
                <a:spcPts val="5"/>
              </a:spcBef>
              <a:buAutoNum type="arabicPeriod"/>
              <a:tabLst>
                <a:tab pos="238125" algn="l"/>
              </a:tabLst>
            </a:pPr>
            <a:r>
              <a:rPr sz="1800" spc="-10" dirty="0">
                <a:latin typeface="Calibri"/>
                <a:cs typeface="Calibri"/>
              </a:rPr>
              <a:t>Устанавливать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скрытые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связи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между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событиями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утверждениями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(причинно-следственные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отношения, отношения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аргумент –</a:t>
            </a:r>
            <a:r>
              <a:rPr sz="1800" spc="-20" dirty="0">
                <a:latin typeface="Calibri"/>
                <a:cs typeface="Calibri"/>
              </a:rPr>
              <a:t> контраргумент,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тезис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пример,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сходство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различие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др.)</a:t>
            </a:r>
            <a:endParaRPr sz="1800">
              <a:latin typeface="Calibri"/>
              <a:cs typeface="Calibri"/>
            </a:endParaRPr>
          </a:p>
          <a:p>
            <a:pPr marL="289560" indent="-22542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289560" algn="l"/>
              </a:tabLst>
            </a:pPr>
            <a:r>
              <a:rPr sz="1800" dirty="0">
                <a:latin typeface="Calibri"/>
                <a:cs typeface="Calibri"/>
              </a:rPr>
              <a:t>Соотносить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визуальное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изображение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вербальным</a:t>
            </a:r>
            <a:r>
              <a:rPr sz="1800" spc="-10" dirty="0">
                <a:latin typeface="Calibri"/>
                <a:cs typeface="Calibri"/>
              </a:rPr>
              <a:t> текстом</a:t>
            </a:r>
            <a:endParaRPr sz="1800">
              <a:latin typeface="Calibri"/>
              <a:cs typeface="Calibri"/>
            </a:endParaRPr>
          </a:p>
          <a:p>
            <a:pPr marL="289560" indent="-225425">
              <a:lnSpc>
                <a:spcPct val="100000"/>
              </a:lnSpc>
              <a:spcBef>
                <a:spcPts val="150"/>
              </a:spcBef>
              <a:buAutoNum type="arabicPeriod"/>
              <a:tabLst>
                <a:tab pos="289560" algn="l"/>
              </a:tabLst>
            </a:pPr>
            <a:r>
              <a:rPr sz="1800" spc="-10" dirty="0">
                <a:latin typeface="Calibri"/>
                <a:cs typeface="Calibri"/>
              </a:rPr>
              <a:t>Формулировать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выводы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основе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обобщения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отдельных </a:t>
            </a:r>
            <a:r>
              <a:rPr sz="1800" dirty="0">
                <a:latin typeface="Calibri"/>
                <a:cs typeface="Calibri"/>
              </a:rPr>
              <a:t>частей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</a:t>
            </a:r>
            <a:endParaRPr sz="1800">
              <a:latin typeface="Calibri"/>
              <a:cs typeface="Calibri"/>
            </a:endParaRPr>
          </a:p>
          <a:p>
            <a:pPr marL="289560" indent="-22542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89560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чувства,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мотивы,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характеры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героев</a:t>
            </a:r>
            <a:endParaRPr sz="1800">
              <a:latin typeface="Calibri"/>
              <a:cs typeface="Calibri"/>
            </a:endParaRPr>
          </a:p>
          <a:p>
            <a:pPr marL="342265" indent="-27813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42265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концептуальную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информацию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(авторскую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позицию,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коммуникативное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намерение)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8678" rIns="0" bIns="0" rtlCol="0">
            <a:spAutoFit/>
          </a:bodyPr>
          <a:lstStyle/>
          <a:p>
            <a:pPr marL="768350">
              <a:lnSpc>
                <a:spcPct val="100000"/>
              </a:lnSpc>
              <a:spcBef>
                <a:spcPts val="100"/>
              </a:spcBef>
            </a:pPr>
            <a:r>
              <a:rPr spc="-35" dirty="0">
                <a:solidFill>
                  <a:srgbClr val="2E3695"/>
                </a:solidFill>
              </a:rPr>
              <a:t>ЧИТАТЕЛЬСКАЯ</a:t>
            </a:r>
            <a:r>
              <a:rPr spc="-50" dirty="0">
                <a:solidFill>
                  <a:srgbClr val="2E3695"/>
                </a:solidFill>
              </a:rPr>
              <a:t> </a:t>
            </a:r>
            <a:r>
              <a:rPr spc="-10" dirty="0">
                <a:solidFill>
                  <a:srgbClr val="2E3695"/>
                </a:solidFill>
              </a:rPr>
              <a:t>ГРАМОТНОСТЬ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0893" y="1060830"/>
            <a:ext cx="7204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" dirty="0">
                <a:latin typeface="Times New Roman"/>
                <a:cs typeface="Times New Roman"/>
              </a:rPr>
              <a:t>Читательские</a:t>
            </a:r>
            <a:r>
              <a:rPr sz="1800" b="1" i="1" spc="-4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действия,</a:t>
            </a:r>
            <a:r>
              <a:rPr sz="1800" b="1" i="1" spc="-10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связанные</a:t>
            </a:r>
            <a:r>
              <a:rPr sz="1800" b="1" i="1" spc="-50" dirty="0">
                <a:latin typeface="Times New Roman"/>
                <a:cs typeface="Times New Roman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Times New Roman"/>
                <a:cs typeface="Times New Roman"/>
              </a:rPr>
              <a:t>с</a:t>
            </a:r>
            <a:r>
              <a:rPr sz="1800" b="1" i="1" spc="-20" dirty="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Times New Roman"/>
                <a:cs typeface="Times New Roman"/>
              </a:rPr>
              <a:t>осмыслением</a:t>
            </a:r>
            <a:r>
              <a:rPr sz="1800" b="1" i="1" spc="20" dirty="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sz="1800" b="1" i="1" dirty="0">
                <a:solidFill>
                  <a:srgbClr val="000099"/>
                </a:solidFill>
                <a:latin typeface="Times New Roman"/>
                <a:cs typeface="Times New Roman"/>
              </a:rPr>
              <a:t>и</a:t>
            </a:r>
            <a:r>
              <a:rPr sz="1800" b="1" i="1" spc="-35" dirty="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Times New Roman"/>
                <a:cs typeface="Times New Roman"/>
              </a:rPr>
              <a:t>оценкой</a:t>
            </a:r>
            <a:r>
              <a:rPr sz="1800" b="1" i="1" spc="-60" dirty="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sz="1800" b="1" i="1" spc="-10" dirty="0">
                <a:solidFill>
                  <a:srgbClr val="000099"/>
                </a:solidFill>
                <a:latin typeface="Times New Roman"/>
                <a:cs typeface="Times New Roman"/>
              </a:rPr>
              <a:t>текста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7152" y="1732915"/>
            <a:ext cx="5534025" cy="617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Способность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связать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сообщение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текста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с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собственными убеждениями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опытом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11822" y="1707896"/>
            <a:ext cx="4837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Способность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осмыслить и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оценить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форму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текста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3702" y="2815844"/>
            <a:ext cx="10855960" cy="307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195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Читательские</a:t>
            </a:r>
            <a:r>
              <a:rPr sz="1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умения</a:t>
            </a:r>
            <a:endParaRPr sz="1800">
              <a:latin typeface="Calibri"/>
              <a:cs typeface="Calibri"/>
            </a:endParaRPr>
          </a:p>
          <a:p>
            <a:pPr marL="12700" marR="5080" indent="278130">
              <a:lnSpc>
                <a:spcPct val="107800"/>
              </a:lnSpc>
              <a:spcBef>
                <a:spcPts val="1620"/>
              </a:spcBef>
              <a:buAutoNum type="arabicPeriod"/>
              <a:tabLst>
                <a:tab pos="290830" algn="l"/>
              </a:tabLst>
            </a:pPr>
            <a:r>
              <a:rPr sz="1800" dirty="0">
                <a:latin typeface="Calibri"/>
                <a:cs typeface="Calibri"/>
              </a:rPr>
              <a:t>Оценивать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содержание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его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элементов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(примеров,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аргументов,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иллюстраций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т.п.)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относительно </a:t>
            </a:r>
            <a:r>
              <a:rPr sz="1800" dirty="0">
                <a:latin typeface="Calibri"/>
                <a:cs typeface="Calibri"/>
              </a:rPr>
              <a:t>целей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автора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935"/>
              </a:spcBef>
              <a:buAutoNum type="arabicPeriod"/>
              <a:tabLst>
                <a:tab pos="238125" algn="l"/>
              </a:tabLst>
            </a:pPr>
            <a:r>
              <a:rPr sz="1800" dirty="0">
                <a:latin typeface="Calibri"/>
                <a:cs typeface="Calibri"/>
              </a:rPr>
              <a:t>Оценивать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форму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(структуру,</a:t>
            </a:r>
            <a:r>
              <a:rPr sz="1800" dirty="0">
                <a:latin typeface="Calibri"/>
                <a:cs typeface="Calibri"/>
              </a:rPr>
              <a:t> стиль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т.д.),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целесообразность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использованных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автором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приемов</a:t>
            </a:r>
            <a:endParaRPr sz="1800">
              <a:latin typeface="Calibri"/>
              <a:cs typeface="Calibri"/>
            </a:endParaRPr>
          </a:p>
          <a:p>
            <a:pPr marL="236854" indent="-224154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236854" algn="l"/>
              </a:tabLst>
            </a:pPr>
            <a:r>
              <a:rPr sz="1800" dirty="0">
                <a:latin typeface="Calibri"/>
                <a:cs typeface="Calibri"/>
              </a:rPr>
              <a:t>Понимать</a:t>
            </a:r>
            <a:r>
              <a:rPr sz="1800" spc="-1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назначение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структурной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единицы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940"/>
              </a:spcBef>
              <a:buAutoNum type="arabicPeriod"/>
              <a:tabLst>
                <a:tab pos="238125" algn="l"/>
              </a:tabLst>
            </a:pPr>
            <a:r>
              <a:rPr sz="1800" dirty="0">
                <a:latin typeface="Calibri"/>
                <a:cs typeface="Calibri"/>
              </a:rPr>
              <a:t>Оценивать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полноту,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достоверность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информации</a:t>
            </a:r>
            <a:endParaRPr sz="1800">
              <a:latin typeface="Calibri"/>
              <a:cs typeface="Calibri"/>
            </a:endParaRPr>
          </a:p>
          <a:p>
            <a:pPr marL="238125" indent="-225425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238125" algn="l"/>
              </a:tabLst>
            </a:pPr>
            <a:r>
              <a:rPr sz="1800" spc="-10" dirty="0">
                <a:latin typeface="Calibri"/>
                <a:cs typeface="Calibri"/>
              </a:rPr>
              <a:t>Обнаруживать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противоречия,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содержащиеся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одном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нескольких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текстах</a:t>
            </a:r>
            <a:endParaRPr sz="1800">
              <a:latin typeface="Calibri"/>
              <a:cs typeface="Calibri"/>
            </a:endParaRPr>
          </a:p>
          <a:p>
            <a:pPr marL="290830" indent="-278130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290830" algn="l"/>
              </a:tabLst>
            </a:pPr>
            <a:r>
              <a:rPr sz="1800" spc="-10" dirty="0">
                <a:latin typeface="Calibri"/>
                <a:cs typeface="Calibri"/>
              </a:rPr>
              <a:t>Высказывать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обосновывать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собственную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точку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зрения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вопросу,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обсуждаемому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421" rIns="0" bIns="0" rtlCol="0">
            <a:spAutoFit/>
          </a:bodyPr>
          <a:lstStyle/>
          <a:p>
            <a:pPr marL="765810">
              <a:lnSpc>
                <a:spcPct val="100000"/>
              </a:lnSpc>
              <a:spcBef>
                <a:spcPts val="100"/>
              </a:spcBef>
            </a:pPr>
            <a:r>
              <a:rPr spc="-30" dirty="0">
                <a:solidFill>
                  <a:srgbClr val="2E3695"/>
                </a:solidFill>
              </a:rPr>
              <a:t>ЧИТАТЕЛЬСКАЯ</a:t>
            </a:r>
            <a:r>
              <a:rPr spc="-70" dirty="0">
                <a:solidFill>
                  <a:srgbClr val="2E3695"/>
                </a:solidFill>
              </a:rPr>
              <a:t> </a:t>
            </a:r>
            <a:r>
              <a:rPr spc="-10" dirty="0">
                <a:solidFill>
                  <a:srgbClr val="2E3695"/>
                </a:solidFill>
              </a:rPr>
              <a:t>ГРАМОТНОСТЬ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77243" y="589787"/>
            <a:ext cx="714375" cy="0"/>
          </a:xfrm>
          <a:custGeom>
            <a:avLst/>
            <a:gdLst/>
            <a:ahLst/>
            <a:cxnLst/>
            <a:rect l="l" t="t" r="r" b="b"/>
            <a:pathLst>
              <a:path w="714375">
                <a:moveTo>
                  <a:pt x="0" y="0"/>
                </a:moveTo>
                <a:lnTo>
                  <a:pt x="713866" y="0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54123" y="-1523"/>
            <a:ext cx="0" cy="604520"/>
          </a:xfrm>
          <a:custGeom>
            <a:avLst/>
            <a:gdLst/>
            <a:ahLst/>
            <a:cxnLst/>
            <a:rect l="l" t="t" r="r" b="b"/>
            <a:pathLst>
              <a:path h="604520">
                <a:moveTo>
                  <a:pt x="0" y="0"/>
                </a:moveTo>
                <a:lnTo>
                  <a:pt x="0" y="604265"/>
                </a:lnTo>
              </a:path>
            </a:pathLst>
          </a:custGeom>
          <a:ln w="9144">
            <a:solidFill>
              <a:srgbClr val="2C2B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54863" y="989457"/>
            <a:ext cx="10967085" cy="489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Читательские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действия,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связанные</a:t>
            </a:r>
            <a:r>
              <a:rPr sz="1800" b="1" spc="3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99"/>
                </a:solidFill>
                <a:latin typeface="Calibri"/>
                <a:cs typeface="Calibri"/>
              </a:rPr>
              <a:t>с</a:t>
            </a:r>
            <a:r>
              <a:rPr sz="1800" b="1" spc="-1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использованием</a:t>
            </a:r>
            <a:r>
              <a:rPr sz="18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99"/>
                </a:solidFill>
                <a:latin typeface="Calibri"/>
                <a:cs typeface="Calibri"/>
              </a:rPr>
              <a:t>информации</a:t>
            </a:r>
            <a:r>
              <a:rPr sz="18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99"/>
                </a:solidFill>
                <a:latin typeface="Calibri"/>
                <a:cs typeface="Calibri"/>
              </a:rPr>
              <a:t>из</a:t>
            </a:r>
            <a:r>
              <a:rPr sz="1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текста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800" dirty="0">
              <a:latin typeface="Calibri"/>
              <a:cs typeface="Calibri"/>
            </a:endParaRPr>
          </a:p>
          <a:p>
            <a:pPr marL="12700" marR="24765">
              <a:lnSpc>
                <a:spcPct val="107800"/>
              </a:lnSpc>
            </a:pPr>
            <a:r>
              <a:rPr sz="1800" b="1" dirty="0">
                <a:latin typeface="Calibri"/>
                <a:cs typeface="Calibri"/>
              </a:rPr>
              <a:t>умение</a:t>
            </a:r>
            <a:r>
              <a:rPr sz="1800" b="1" spc="-9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применять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информацию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представленную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тексте </a:t>
            </a:r>
            <a:r>
              <a:rPr sz="1800" b="1" dirty="0">
                <a:latin typeface="Calibri"/>
                <a:cs typeface="Calibri"/>
              </a:rPr>
              <a:t>для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решения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различных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учебно-познавательных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и </a:t>
            </a:r>
            <a:r>
              <a:rPr sz="1800" spc="-10" dirty="0">
                <a:latin typeface="Calibri"/>
                <a:cs typeface="Calibri"/>
              </a:rPr>
              <a:t>учебно-</a:t>
            </a:r>
            <a:r>
              <a:rPr sz="1800" dirty="0">
                <a:latin typeface="Calibri"/>
                <a:cs typeface="Calibri"/>
              </a:rPr>
              <a:t>практических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задач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800" dirty="0">
              <a:latin typeface="Calibri"/>
              <a:cs typeface="Calibri"/>
            </a:endParaRPr>
          </a:p>
          <a:p>
            <a:pPr marL="292100" algn="ctr">
              <a:lnSpc>
                <a:spcPct val="100000"/>
              </a:lnSpc>
            </a:pP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Читательские</a:t>
            </a:r>
            <a:r>
              <a:rPr sz="1800" b="1" spc="-2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0099"/>
                </a:solidFill>
                <a:latin typeface="Calibri"/>
                <a:cs typeface="Calibri"/>
              </a:rPr>
              <a:t>умения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800" dirty="0">
              <a:latin typeface="Calibri"/>
              <a:cs typeface="Calibri"/>
            </a:endParaRPr>
          </a:p>
          <a:p>
            <a:pPr marL="367665" marR="185420" indent="224790">
              <a:lnSpc>
                <a:spcPct val="107800"/>
              </a:lnSpc>
              <a:buAutoNum type="arabicPeriod"/>
              <a:tabLst>
                <a:tab pos="592455" algn="l"/>
              </a:tabLst>
            </a:pPr>
            <a:r>
              <a:rPr sz="1800" spc="-10" dirty="0">
                <a:latin typeface="Calibri"/>
                <a:cs typeface="Calibri"/>
              </a:rPr>
              <a:t>Использовать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информацию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 для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решения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практической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задачи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(планирование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поездки,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выбор телефона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т.п.)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без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привлечения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фоновых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знаний</a:t>
            </a:r>
            <a:endParaRPr sz="1800" dirty="0">
              <a:latin typeface="Calibri"/>
              <a:cs typeface="Calibri"/>
            </a:endParaRPr>
          </a:p>
          <a:p>
            <a:pPr marL="592455" indent="-224790">
              <a:lnSpc>
                <a:spcPct val="100000"/>
              </a:lnSpc>
              <a:spcBef>
                <a:spcPts val="940"/>
              </a:spcBef>
              <a:buAutoNum type="arabicPeriod"/>
              <a:tabLst>
                <a:tab pos="592455" algn="l"/>
              </a:tabLst>
            </a:pPr>
            <a:r>
              <a:rPr sz="1800" spc="-10" dirty="0">
                <a:latin typeface="Calibri"/>
                <a:cs typeface="Calibri"/>
              </a:rPr>
              <a:t>Использовать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информацию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для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решения </a:t>
            </a:r>
            <a:r>
              <a:rPr sz="1800" spc="-10" dirty="0">
                <a:latin typeface="Calibri"/>
                <a:cs typeface="Calibri"/>
              </a:rPr>
              <a:t>практической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задачи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привлечением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фоновых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знаний</a:t>
            </a:r>
            <a:endParaRPr sz="1800" dirty="0">
              <a:latin typeface="Calibri"/>
              <a:cs typeface="Calibri"/>
            </a:endParaRPr>
          </a:p>
          <a:p>
            <a:pPr marL="645160" indent="-277495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645160" algn="l"/>
              </a:tabLst>
            </a:pPr>
            <a:r>
              <a:rPr sz="1800" spc="-10" dirty="0">
                <a:latin typeface="Calibri"/>
                <a:cs typeface="Calibri"/>
              </a:rPr>
              <a:t>Формулировать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основе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полученной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текста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собственную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гипотезу</a:t>
            </a:r>
            <a:endParaRPr sz="1800" dirty="0">
              <a:latin typeface="Calibri"/>
              <a:cs typeface="Calibri"/>
            </a:endParaRPr>
          </a:p>
          <a:p>
            <a:pPr marL="645160" indent="-277495">
              <a:lnSpc>
                <a:spcPct val="100000"/>
              </a:lnSpc>
              <a:spcBef>
                <a:spcPts val="935"/>
              </a:spcBef>
              <a:buAutoNum type="arabicPeriod"/>
              <a:tabLst>
                <a:tab pos="645160" algn="l"/>
              </a:tabLst>
            </a:pPr>
            <a:r>
              <a:rPr sz="1800" spc="-10" dirty="0">
                <a:latin typeface="Calibri"/>
                <a:cs typeface="Calibri"/>
              </a:rPr>
              <a:t>Прогнозировать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события,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течение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процесса,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результаты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эксперимента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основе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текста</a:t>
            </a:r>
            <a:endParaRPr sz="1800" dirty="0">
              <a:latin typeface="Calibri"/>
              <a:cs typeface="Calibri"/>
            </a:endParaRPr>
          </a:p>
          <a:p>
            <a:pPr marL="645160" indent="-277495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645160" algn="l"/>
              </a:tabLst>
            </a:pPr>
            <a:r>
              <a:rPr sz="1800" dirty="0">
                <a:latin typeface="Calibri"/>
                <a:cs typeface="Calibri"/>
              </a:rPr>
              <a:t>Предлагать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интерпретацию </a:t>
            </a:r>
            <a:r>
              <a:rPr sz="1800" dirty="0">
                <a:latin typeface="Calibri"/>
                <a:cs typeface="Calibri"/>
              </a:rPr>
              <a:t>нового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явления,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принадлежащего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тому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же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классу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явлений,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который</a:t>
            </a:r>
            <a:endParaRPr sz="1800" dirty="0">
              <a:latin typeface="Calibri"/>
              <a:cs typeface="Calibri"/>
            </a:endParaRPr>
          </a:p>
          <a:p>
            <a:pPr marL="367665" marR="128905">
              <a:lnSpc>
                <a:spcPts val="2330"/>
              </a:lnSpc>
              <a:spcBef>
                <a:spcPts val="75"/>
              </a:spcBef>
            </a:pPr>
            <a:r>
              <a:rPr sz="1800" spc="-10" dirty="0">
                <a:latin typeface="Calibri"/>
                <a:cs typeface="Calibri"/>
              </a:rPr>
              <a:t>обсуждается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тексте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(в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том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числе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переносом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одной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предметной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области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другую)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4.6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Выявлять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связь </a:t>
            </a:r>
            <a:r>
              <a:rPr sz="1800" dirty="0">
                <a:latin typeface="Calibri"/>
                <a:cs typeface="Calibri"/>
              </a:rPr>
              <a:t>между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прочитанным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современной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реальностью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421" rIns="0" bIns="0" rtlCol="0">
            <a:spAutoFit/>
          </a:bodyPr>
          <a:lstStyle/>
          <a:p>
            <a:pPr marL="765810">
              <a:lnSpc>
                <a:spcPct val="100000"/>
              </a:lnSpc>
              <a:spcBef>
                <a:spcPts val="100"/>
              </a:spcBef>
            </a:pPr>
            <a:r>
              <a:rPr spc="-30" dirty="0">
                <a:solidFill>
                  <a:srgbClr val="2E3695"/>
                </a:solidFill>
              </a:rPr>
              <a:t>ЧИТАТЕЛЬСКАЯ</a:t>
            </a:r>
            <a:r>
              <a:rPr spc="-70" dirty="0">
                <a:solidFill>
                  <a:srgbClr val="2E3695"/>
                </a:solidFill>
              </a:rPr>
              <a:t> </a:t>
            </a:r>
            <a:r>
              <a:rPr spc="-10" dirty="0">
                <a:solidFill>
                  <a:srgbClr val="2E3695"/>
                </a:solidFill>
              </a:rPr>
              <a:t>ГРАМОТНОСТЬ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6250" t="10370" r="26576" b="5766"/>
          <a:stretch/>
        </p:blipFill>
        <p:spPr>
          <a:xfrm>
            <a:off x="4343400" y="685800"/>
            <a:ext cx="5943600" cy="5943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20125441">
            <a:off x="460655" y="1190793"/>
            <a:ext cx="4008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Практическая работа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743200"/>
            <a:ext cx="266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Цель: определить виды чтения,  с помощью которых формируются компетенции и читательские умения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085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840</Words>
  <Application>Microsoft Office PowerPoint</Application>
  <PresentationFormat>Широкоэкранный</PresentationFormat>
  <Paragraphs>100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Презентация PowerPoint</vt:lpstr>
      <vt:lpstr>Читательская грамотность –  основа формирования функциональной грамотности </vt:lpstr>
      <vt:lpstr>ЧИТАТЕЛЬСКАЯ ГРАМОТНОСТЬ</vt:lpstr>
      <vt:lpstr>Презентация PowerPoint</vt:lpstr>
      <vt:lpstr>ЧИТАТЕЛЬСКАЯ ГРАМОТНОСТЬ</vt:lpstr>
      <vt:lpstr>ЧИТАТЕЛЬСКАЯ ГРАМОТНОСТЬ</vt:lpstr>
      <vt:lpstr>ЧИТАТЕЛЬСКАЯ ГРАМОТНОСТЬ</vt:lpstr>
      <vt:lpstr>ЧИТАТЕЛЬСКАЯ ГРАМОТНОСТЬ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Грачева Екатерина Андреевна</dc:creator>
  <cp:lastModifiedBy>User</cp:lastModifiedBy>
  <cp:revision>14</cp:revision>
  <dcterms:created xsi:type="dcterms:W3CDTF">2024-10-27T09:47:03Z</dcterms:created>
  <dcterms:modified xsi:type="dcterms:W3CDTF">2024-10-27T12:39:04Z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2024-10-27T00:00:00Z</vt:filetime>
  </property>
  <property fmtid="{D5CDD505-2E9C-101B-9397-08002B2CF9AE}" pid="5" name="Producer">
    <vt:lpwstr>Microsoft® PowerPoint® 2016</vt:lpwstr>
  </property>
</Properties>
</file>